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3"/>
  </p:notesMasterIdLst>
  <p:sldIdLst>
    <p:sldId id="256" r:id="rId2"/>
    <p:sldId id="257" r:id="rId3"/>
    <p:sldId id="291" r:id="rId4"/>
    <p:sldId id="258" r:id="rId5"/>
    <p:sldId id="293" r:id="rId6"/>
    <p:sldId id="261" r:id="rId7"/>
    <p:sldId id="294" r:id="rId8"/>
    <p:sldId id="262" r:id="rId9"/>
    <p:sldId id="265" r:id="rId10"/>
    <p:sldId id="266" r:id="rId11"/>
    <p:sldId id="267" r:id="rId12"/>
    <p:sldId id="268" r:id="rId13"/>
    <p:sldId id="269" r:id="rId14"/>
    <p:sldId id="270" r:id="rId15"/>
    <p:sldId id="295" r:id="rId16"/>
    <p:sldId id="271" r:id="rId17"/>
    <p:sldId id="296" r:id="rId18"/>
    <p:sldId id="290" r:id="rId19"/>
    <p:sldId id="299" r:id="rId20"/>
    <p:sldId id="273" r:id="rId21"/>
    <p:sldId id="274" r:id="rId22"/>
    <p:sldId id="277" r:id="rId23"/>
    <p:sldId id="278" r:id="rId24"/>
    <p:sldId id="279" r:id="rId25"/>
    <p:sldId id="282" r:id="rId26"/>
    <p:sldId id="300" r:id="rId27"/>
    <p:sldId id="283" r:id="rId28"/>
    <p:sldId id="284" r:id="rId29"/>
    <p:sldId id="286" r:id="rId30"/>
    <p:sldId id="287" r:id="rId31"/>
    <p:sldId id="289" r:id="rId3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77614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8" autoAdjust="0"/>
    <p:restoredTop sz="93792" autoAdjust="0"/>
  </p:normalViewPr>
  <p:slideViewPr>
    <p:cSldViewPr snapToGrid="0">
      <p:cViewPr varScale="1">
        <p:scale>
          <a:sx n="110" d="100"/>
          <a:sy n="110" d="100"/>
        </p:scale>
        <p:origin x="57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7" d="100"/>
          <a:sy n="77" d="100"/>
        </p:scale>
        <p:origin x="381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7DA80-6E0A-724C-B044-93B932695B37}" type="datetimeFigureOut">
              <a:rPr lang="fr-FR" smtClean="0"/>
              <a:t>14/10/2022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3799E-17ED-454A-A9B7-7D592404963B}" type="slidenum">
              <a:rPr lang="fr-FR" smtClean="0"/>
              <a:t>‹#›</a:t>
            </a:fld>
            <a:endParaRPr lang="fr-FR"/>
          </a:p>
        </p:txBody>
      </p:sp>
    </p:spTree>
    <p:extLst>
      <p:ext uri="{BB962C8B-B14F-4D97-AF65-F5344CB8AC3E}">
        <p14:creationId xmlns:p14="http://schemas.microsoft.com/office/powerpoint/2010/main" val="18685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80B5D0-17DF-4269-9F26-C702E9EE7792}"/>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5B36F7F-C3E0-4521-AC06-F03269C6A5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B9EA6C5-0D08-4CEF-B4DE-A7B62CB04C9A}"/>
              </a:ext>
            </a:extLst>
          </p:cNvPr>
          <p:cNvSpPr>
            <a:spLocks noGrp="1"/>
          </p:cNvSpPr>
          <p:nvPr>
            <p:ph type="dt" sz="half" idx="10"/>
          </p:nvPr>
        </p:nvSpPr>
        <p:spPr/>
        <p:txBody>
          <a:bodyPr/>
          <a:lstStyle/>
          <a:p>
            <a:fld id="{6EF7C3A7-D6F6-4D38-A7C3-B72967BB81A6}" type="datetime1">
              <a:rPr lang="en-US" smtClean="0"/>
              <a:t>10/14/2022</a:t>
            </a:fld>
            <a:endParaRPr lang="en-US"/>
          </a:p>
        </p:txBody>
      </p:sp>
      <p:sp>
        <p:nvSpPr>
          <p:cNvPr id="5" name="Alatunnisteen paikkamerkki 4">
            <a:extLst>
              <a:ext uri="{FF2B5EF4-FFF2-40B4-BE49-F238E27FC236}">
                <a16:creationId xmlns:a16="http://schemas.microsoft.com/office/drawing/2014/main" id="{FA43ED90-9D7A-4B86-AADE-478EE4E083AC}"/>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5AAB44C0-1BF4-4A03-9B0E-BA0D15377E28}"/>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141145672"/>
      </p:ext>
    </p:extLst>
  </p:cSld>
  <p:clrMapOvr>
    <a:masterClrMapping/>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C6F220-0F29-425F-B989-D15A80E1F5F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35B3668-F82B-4B52-8009-27C511F4F68B}"/>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A2B294D-DA39-4CDA-97F5-4049A2E93636}"/>
              </a:ext>
            </a:extLst>
          </p:cNvPr>
          <p:cNvSpPr>
            <a:spLocks noGrp="1"/>
          </p:cNvSpPr>
          <p:nvPr>
            <p:ph type="dt" sz="half" idx="10"/>
          </p:nvPr>
        </p:nvSpPr>
        <p:spPr/>
        <p:txBody>
          <a:bodyPr/>
          <a:lstStyle/>
          <a:p>
            <a:fld id="{6EF7C3A7-D6F6-4D38-A7C3-B72967BB81A6}" type="datetime1">
              <a:rPr lang="en-US" smtClean="0"/>
              <a:t>10/14/2022</a:t>
            </a:fld>
            <a:endParaRPr lang="en-US"/>
          </a:p>
        </p:txBody>
      </p:sp>
      <p:sp>
        <p:nvSpPr>
          <p:cNvPr id="5" name="Alatunnisteen paikkamerkki 4">
            <a:extLst>
              <a:ext uri="{FF2B5EF4-FFF2-40B4-BE49-F238E27FC236}">
                <a16:creationId xmlns:a16="http://schemas.microsoft.com/office/drawing/2014/main" id="{C1FC2B2D-86D3-474F-8607-FABE0C2C140F}"/>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47541E66-C2B9-4314-91BF-C21676263192}"/>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832254804"/>
      </p:ext>
    </p:extLst>
  </p:cSld>
  <p:clrMapOvr>
    <a:masterClrMapping/>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E43E444-F46D-4178-AA74-EFFCB2BE0A2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0B338B7-F5E8-4A6B-B9C5-8E7D141CD7E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09269E7-F8A9-4E93-B8D6-A1B889C9C6F8}"/>
              </a:ext>
            </a:extLst>
          </p:cNvPr>
          <p:cNvSpPr>
            <a:spLocks noGrp="1"/>
          </p:cNvSpPr>
          <p:nvPr>
            <p:ph type="dt" sz="half" idx="10"/>
          </p:nvPr>
        </p:nvSpPr>
        <p:spPr/>
        <p:txBody>
          <a:bodyPr/>
          <a:lstStyle/>
          <a:p>
            <a:fld id="{6EF7C3A7-D6F6-4D38-A7C3-B72967BB81A6}" type="datetime1">
              <a:rPr lang="en-US" smtClean="0"/>
              <a:t>10/14/2022</a:t>
            </a:fld>
            <a:endParaRPr lang="en-US"/>
          </a:p>
        </p:txBody>
      </p:sp>
      <p:sp>
        <p:nvSpPr>
          <p:cNvPr id="5" name="Alatunnisteen paikkamerkki 4">
            <a:extLst>
              <a:ext uri="{FF2B5EF4-FFF2-40B4-BE49-F238E27FC236}">
                <a16:creationId xmlns:a16="http://schemas.microsoft.com/office/drawing/2014/main" id="{D95C5591-B0D4-4A62-BE15-59B2119A52AB}"/>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13C9EE84-31D8-4E72-BA29-3295974AFCC3}"/>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707488993"/>
      </p:ext>
    </p:extLst>
  </p:cSld>
  <p:clrMapOvr>
    <a:masterClrMapping/>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7B2C31-92AB-4549-82AB-7B5376D42E1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6341602-76F1-4F67-B39D-1B17340FDD4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1DAC91-4338-4F5A-A924-BCEECF986109}"/>
              </a:ext>
            </a:extLst>
          </p:cNvPr>
          <p:cNvSpPr>
            <a:spLocks noGrp="1"/>
          </p:cNvSpPr>
          <p:nvPr>
            <p:ph type="dt" sz="half" idx="10"/>
          </p:nvPr>
        </p:nvSpPr>
        <p:spPr/>
        <p:txBody>
          <a:bodyPr/>
          <a:lstStyle/>
          <a:p>
            <a:fld id="{6EF7C3A7-D6F6-4D38-A7C3-B72967BB81A6}" type="datetime1">
              <a:rPr lang="en-US" smtClean="0"/>
              <a:t>10/14/2022</a:t>
            </a:fld>
            <a:endParaRPr lang="en-US"/>
          </a:p>
        </p:txBody>
      </p:sp>
      <p:sp>
        <p:nvSpPr>
          <p:cNvPr id="5" name="Alatunnisteen paikkamerkki 4">
            <a:extLst>
              <a:ext uri="{FF2B5EF4-FFF2-40B4-BE49-F238E27FC236}">
                <a16:creationId xmlns:a16="http://schemas.microsoft.com/office/drawing/2014/main" id="{4EE7079A-4E37-4041-8FD8-42F2FE1C931B}"/>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5CCEECAB-6BC0-454A-A48E-38FD5CBC8B25}"/>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4268021"/>
      </p:ext>
    </p:extLst>
  </p:cSld>
  <p:clrMapOvr>
    <a:masterClrMapping/>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06C136-FBE5-4CA8-9E11-0E8C2858218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D9DAEB1B-E729-4A94-A932-9DB01906C7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37D46867-1E66-47CF-BD5C-C58C65CD6E28}"/>
              </a:ext>
            </a:extLst>
          </p:cNvPr>
          <p:cNvSpPr>
            <a:spLocks noGrp="1"/>
          </p:cNvSpPr>
          <p:nvPr>
            <p:ph type="dt" sz="half" idx="10"/>
          </p:nvPr>
        </p:nvSpPr>
        <p:spPr/>
        <p:txBody>
          <a:bodyPr/>
          <a:lstStyle/>
          <a:p>
            <a:fld id="{6EF7C3A7-D6F6-4D38-A7C3-B72967BB81A6}" type="datetime1">
              <a:rPr lang="en-US" smtClean="0"/>
              <a:t>10/14/2022</a:t>
            </a:fld>
            <a:endParaRPr lang="en-US"/>
          </a:p>
        </p:txBody>
      </p:sp>
      <p:sp>
        <p:nvSpPr>
          <p:cNvPr id="5" name="Alatunnisteen paikkamerkki 4">
            <a:extLst>
              <a:ext uri="{FF2B5EF4-FFF2-40B4-BE49-F238E27FC236}">
                <a16:creationId xmlns:a16="http://schemas.microsoft.com/office/drawing/2014/main" id="{6F0F59B9-4E8F-4B48-8476-94F1D1D1257B}"/>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111922BB-CCF7-42E3-B648-C7B09E7C263A}"/>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037142175"/>
      </p:ext>
    </p:extLst>
  </p:cSld>
  <p:clrMapOvr>
    <a:masterClrMapping/>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BC45B0-0AB6-47E6-8055-459B553EE34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727DEF1-1727-4A3F-B30B-89958A0D88C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78F29E10-B3D7-4C32-BEEB-69BCA5B196E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005769B-5F52-4402-B443-BBABD68D5CD0}"/>
              </a:ext>
            </a:extLst>
          </p:cNvPr>
          <p:cNvSpPr>
            <a:spLocks noGrp="1"/>
          </p:cNvSpPr>
          <p:nvPr>
            <p:ph type="dt" sz="half" idx="10"/>
          </p:nvPr>
        </p:nvSpPr>
        <p:spPr/>
        <p:txBody>
          <a:bodyPr/>
          <a:lstStyle/>
          <a:p>
            <a:fld id="{6EF7C3A7-D6F6-4D38-A7C3-B72967BB81A6}" type="datetime1">
              <a:rPr lang="en-US" smtClean="0"/>
              <a:t>10/14/2022</a:t>
            </a:fld>
            <a:endParaRPr lang="en-US"/>
          </a:p>
        </p:txBody>
      </p:sp>
      <p:sp>
        <p:nvSpPr>
          <p:cNvPr id="6" name="Alatunnisteen paikkamerkki 5">
            <a:extLst>
              <a:ext uri="{FF2B5EF4-FFF2-40B4-BE49-F238E27FC236}">
                <a16:creationId xmlns:a16="http://schemas.microsoft.com/office/drawing/2014/main" id="{A80A4BA8-8243-4B0B-8338-69169B1D8F75}"/>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420104F8-E7A6-42EA-97B7-8D9166DF4850}"/>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313537897"/>
      </p:ext>
    </p:extLst>
  </p:cSld>
  <p:clrMapOvr>
    <a:masterClrMapping/>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BE2F5E-0237-4BF3-AC87-9C158A18A14C}"/>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241AC4E-04FD-442E-81F0-7A2E248081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3DE93A8-C22B-4599-A65F-C5FFA3A26147}"/>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BEEE72AC-F24A-4CE7-A572-BD0C5FEAAF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9182F1D5-2693-4E31-B073-5DE4D69BA6BA}"/>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7506383-0D62-4BE6-B422-B70ED569D538}"/>
              </a:ext>
            </a:extLst>
          </p:cNvPr>
          <p:cNvSpPr>
            <a:spLocks noGrp="1"/>
          </p:cNvSpPr>
          <p:nvPr>
            <p:ph type="dt" sz="half" idx="10"/>
          </p:nvPr>
        </p:nvSpPr>
        <p:spPr/>
        <p:txBody>
          <a:bodyPr/>
          <a:lstStyle/>
          <a:p>
            <a:fld id="{6EF7C3A7-D6F6-4D38-A7C3-B72967BB81A6}" type="datetime1">
              <a:rPr lang="en-US" smtClean="0"/>
              <a:t>10/14/2022</a:t>
            </a:fld>
            <a:endParaRPr lang="en-US"/>
          </a:p>
        </p:txBody>
      </p:sp>
      <p:sp>
        <p:nvSpPr>
          <p:cNvPr id="8" name="Alatunnisteen paikkamerkki 7">
            <a:extLst>
              <a:ext uri="{FF2B5EF4-FFF2-40B4-BE49-F238E27FC236}">
                <a16:creationId xmlns:a16="http://schemas.microsoft.com/office/drawing/2014/main" id="{21A450A1-81F3-4B07-A16C-8B2E704D0343}"/>
              </a:ext>
            </a:extLst>
          </p:cNvPr>
          <p:cNvSpPr>
            <a:spLocks noGrp="1"/>
          </p:cNvSpPr>
          <p:nvPr>
            <p:ph type="ftr" sz="quarter" idx="11"/>
          </p:nvPr>
        </p:nvSpPr>
        <p:spPr/>
        <p:txBody>
          <a:bodyPr/>
          <a:lstStyle/>
          <a:p>
            <a:endParaRPr lang="en-US"/>
          </a:p>
        </p:txBody>
      </p:sp>
      <p:sp>
        <p:nvSpPr>
          <p:cNvPr id="9" name="Dian numeron paikkamerkki 8">
            <a:extLst>
              <a:ext uri="{FF2B5EF4-FFF2-40B4-BE49-F238E27FC236}">
                <a16:creationId xmlns:a16="http://schemas.microsoft.com/office/drawing/2014/main" id="{69808CE0-152B-40D8-BB60-56150454034B}"/>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167406024"/>
      </p:ext>
    </p:extLst>
  </p:cSld>
  <p:clrMapOvr>
    <a:masterClrMapping/>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0D0702-173F-4159-AFEE-093FE3458C09}"/>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D1BD781-2C25-4E34-A7F0-EDFEBD5A8F10}"/>
              </a:ext>
            </a:extLst>
          </p:cNvPr>
          <p:cNvSpPr>
            <a:spLocks noGrp="1"/>
          </p:cNvSpPr>
          <p:nvPr>
            <p:ph type="dt" sz="half" idx="10"/>
          </p:nvPr>
        </p:nvSpPr>
        <p:spPr/>
        <p:txBody>
          <a:bodyPr/>
          <a:lstStyle/>
          <a:p>
            <a:fld id="{6EF7C3A7-D6F6-4D38-A7C3-B72967BB81A6}" type="datetime1">
              <a:rPr lang="en-US" smtClean="0"/>
              <a:t>10/14/2022</a:t>
            </a:fld>
            <a:endParaRPr lang="en-US"/>
          </a:p>
        </p:txBody>
      </p:sp>
      <p:sp>
        <p:nvSpPr>
          <p:cNvPr id="4" name="Alatunnisteen paikkamerkki 3">
            <a:extLst>
              <a:ext uri="{FF2B5EF4-FFF2-40B4-BE49-F238E27FC236}">
                <a16:creationId xmlns:a16="http://schemas.microsoft.com/office/drawing/2014/main" id="{831610FE-9D34-4A93-AAD3-7C815FDA93E5}"/>
              </a:ext>
            </a:extLst>
          </p:cNvPr>
          <p:cNvSpPr>
            <a:spLocks noGrp="1"/>
          </p:cNvSpPr>
          <p:nvPr>
            <p:ph type="ftr" sz="quarter" idx="11"/>
          </p:nvPr>
        </p:nvSpPr>
        <p:spPr/>
        <p:txBody>
          <a:bodyPr/>
          <a:lstStyle/>
          <a:p>
            <a:endParaRPr lang="en-US"/>
          </a:p>
        </p:txBody>
      </p:sp>
      <p:sp>
        <p:nvSpPr>
          <p:cNvPr id="5" name="Dian numeron paikkamerkki 4">
            <a:extLst>
              <a:ext uri="{FF2B5EF4-FFF2-40B4-BE49-F238E27FC236}">
                <a16:creationId xmlns:a16="http://schemas.microsoft.com/office/drawing/2014/main" id="{CF90A4D8-2CC9-4C9F-9180-E7AB79143463}"/>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524040601"/>
      </p:ext>
    </p:extLst>
  </p:cSld>
  <p:clrMapOvr>
    <a:masterClrMapping/>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62E2F1-6F70-433C-843E-DD5C60DF26A4}"/>
              </a:ext>
            </a:extLst>
          </p:cNvPr>
          <p:cNvSpPr>
            <a:spLocks noGrp="1"/>
          </p:cNvSpPr>
          <p:nvPr>
            <p:ph type="dt" sz="half" idx="10"/>
          </p:nvPr>
        </p:nvSpPr>
        <p:spPr/>
        <p:txBody>
          <a:bodyPr/>
          <a:lstStyle/>
          <a:p>
            <a:fld id="{6EF7C3A7-D6F6-4D38-A7C3-B72967BB81A6}" type="datetime1">
              <a:rPr lang="en-US" smtClean="0"/>
              <a:t>10/14/2022</a:t>
            </a:fld>
            <a:endParaRPr lang="en-US"/>
          </a:p>
        </p:txBody>
      </p:sp>
      <p:sp>
        <p:nvSpPr>
          <p:cNvPr id="3" name="Alatunnisteen paikkamerkki 2">
            <a:extLst>
              <a:ext uri="{FF2B5EF4-FFF2-40B4-BE49-F238E27FC236}">
                <a16:creationId xmlns:a16="http://schemas.microsoft.com/office/drawing/2014/main" id="{C81C801B-986C-4E3B-9F92-DA4D3185A224}"/>
              </a:ext>
            </a:extLst>
          </p:cNvPr>
          <p:cNvSpPr>
            <a:spLocks noGrp="1"/>
          </p:cNvSpPr>
          <p:nvPr>
            <p:ph type="ftr" sz="quarter" idx="11"/>
          </p:nvPr>
        </p:nvSpPr>
        <p:spPr/>
        <p:txBody>
          <a:bodyPr/>
          <a:lstStyle/>
          <a:p>
            <a:endParaRPr lang="en-US"/>
          </a:p>
        </p:txBody>
      </p:sp>
      <p:sp>
        <p:nvSpPr>
          <p:cNvPr id="4" name="Dian numeron paikkamerkki 3">
            <a:extLst>
              <a:ext uri="{FF2B5EF4-FFF2-40B4-BE49-F238E27FC236}">
                <a16:creationId xmlns:a16="http://schemas.microsoft.com/office/drawing/2014/main" id="{4360823D-A9E3-4C82-BE6A-138780E82416}"/>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282313574"/>
      </p:ext>
    </p:extLst>
  </p:cSld>
  <p:clrMapOvr>
    <a:masterClrMapping/>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5FA946-B035-48D6-BA3B-2E01FE5EEE0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FA06913-68E3-450B-9AFA-0A28C81619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7BFD3A6-C9CD-4264-B764-0D4455F09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427A701-9ACC-4DA5-BFCA-4E159FD61504}"/>
              </a:ext>
            </a:extLst>
          </p:cNvPr>
          <p:cNvSpPr>
            <a:spLocks noGrp="1"/>
          </p:cNvSpPr>
          <p:nvPr>
            <p:ph type="dt" sz="half" idx="10"/>
          </p:nvPr>
        </p:nvSpPr>
        <p:spPr/>
        <p:txBody>
          <a:bodyPr/>
          <a:lstStyle/>
          <a:p>
            <a:fld id="{6EF7C3A7-D6F6-4D38-A7C3-B72967BB81A6}" type="datetime1">
              <a:rPr lang="en-US" smtClean="0"/>
              <a:t>10/14/2022</a:t>
            </a:fld>
            <a:endParaRPr lang="en-US"/>
          </a:p>
        </p:txBody>
      </p:sp>
      <p:sp>
        <p:nvSpPr>
          <p:cNvPr id="6" name="Alatunnisteen paikkamerkki 5">
            <a:extLst>
              <a:ext uri="{FF2B5EF4-FFF2-40B4-BE49-F238E27FC236}">
                <a16:creationId xmlns:a16="http://schemas.microsoft.com/office/drawing/2014/main" id="{293FAF78-3E0E-4DB9-BF31-2D0C18414D55}"/>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DF11B2EE-1D1A-480B-A457-B04001FB4012}"/>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68923052"/>
      </p:ext>
    </p:extLst>
  </p:cSld>
  <p:clrMapOvr>
    <a:masterClrMapping/>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8CBC9D-03D0-4618-B0BC-40D880CA27F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A50B8B8-7767-461D-8E53-5E5A7D525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83F4CE0D-D3F1-4C12-9127-1089E1446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6F59F16-D7B8-4FC7-BEF3-8025F5CF8575}"/>
              </a:ext>
            </a:extLst>
          </p:cNvPr>
          <p:cNvSpPr>
            <a:spLocks noGrp="1"/>
          </p:cNvSpPr>
          <p:nvPr>
            <p:ph type="dt" sz="half" idx="10"/>
          </p:nvPr>
        </p:nvSpPr>
        <p:spPr/>
        <p:txBody>
          <a:bodyPr/>
          <a:lstStyle/>
          <a:p>
            <a:fld id="{6EF7C3A7-D6F6-4D38-A7C3-B72967BB81A6}" type="datetime1">
              <a:rPr lang="en-US" smtClean="0"/>
              <a:t>10/14/2022</a:t>
            </a:fld>
            <a:endParaRPr lang="en-US"/>
          </a:p>
        </p:txBody>
      </p:sp>
      <p:sp>
        <p:nvSpPr>
          <p:cNvPr id="6" name="Alatunnisteen paikkamerkki 5">
            <a:extLst>
              <a:ext uri="{FF2B5EF4-FFF2-40B4-BE49-F238E27FC236}">
                <a16:creationId xmlns:a16="http://schemas.microsoft.com/office/drawing/2014/main" id="{3808929F-2A8E-4482-9D60-4BC0391D08E8}"/>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F021B5AB-69C3-4CAC-9789-B127003E646C}"/>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95863156"/>
      </p:ext>
    </p:extLst>
  </p:cSld>
  <p:clrMapOvr>
    <a:masterClrMapping/>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16D0E11-A137-4F7D-A08E-08C99038F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DCB1E01-540F-47CC-A33C-A639B8DD6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7C8F8F1-AD31-41F5-A6D7-1837B4448E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7C3A7-D6F6-4D38-A7C3-B72967BB81A6}" type="datetime1">
              <a:rPr lang="en-US" smtClean="0"/>
              <a:t>10/14/2022</a:t>
            </a:fld>
            <a:endParaRPr lang="en-US"/>
          </a:p>
        </p:txBody>
      </p:sp>
      <p:sp>
        <p:nvSpPr>
          <p:cNvPr id="5" name="Alatunnisteen paikkamerkki 4">
            <a:extLst>
              <a:ext uri="{FF2B5EF4-FFF2-40B4-BE49-F238E27FC236}">
                <a16:creationId xmlns:a16="http://schemas.microsoft.com/office/drawing/2014/main" id="{731C94EA-9F08-438F-A03C-34E8BF36B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n numeron paikkamerkki 5">
            <a:extLst>
              <a:ext uri="{FF2B5EF4-FFF2-40B4-BE49-F238E27FC236}">
                <a16:creationId xmlns:a16="http://schemas.microsoft.com/office/drawing/2014/main" id="{E9B63F88-5CAE-4AEC-8246-0AA072ACF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6042B-6341-4E38-A80C-926D3BB8AAC9}" type="slidenum">
              <a:rPr lang="en-US" smtClean="0"/>
              <a:t>‹#›</a:t>
            </a:fld>
            <a:endParaRPr lang="en-US"/>
          </a:p>
        </p:txBody>
      </p:sp>
    </p:spTree>
    <p:extLst>
      <p:ext uri="{BB962C8B-B14F-4D97-AF65-F5344CB8AC3E}">
        <p14:creationId xmlns:p14="http://schemas.microsoft.com/office/powerpoint/2010/main" val="107502734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uva, joka sisältää kohteen teksti&#10;&#10;Kuvaus luotu automaattisesti">
            <a:extLst>
              <a:ext uri="{FF2B5EF4-FFF2-40B4-BE49-F238E27FC236}">
                <a16:creationId xmlns:a16="http://schemas.microsoft.com/office/drawing/2014/main" id="{1428D96B-CD28-44BC-8998-D0003496D6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4428744" y="-905256"/>
            <a:ext cx="6858000" cy="8668512"/>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1AFADDD5-AEDB-41A7-B49F-12A958C2FE5D}"/>
              </a:ext>
            </a:extLst>
          </p:cNvPr>
          <p:cNvSpPr>
            <a:spLocks noGrp="1"/>
          </p:cNvSpPr>
          <p:nvPr>
            <p:ph type="ctrTitle"/>
          </p:nvPr>
        </p:nvSpPr>
        <p:spPr>
          <a:xfrm>
            <a:off x="477981" y="1122363"/>
            <a:ext cx="4023360" cy="3204134"/>
          </a:xfrm>
        </p:spPr>
        <p:txBody>
          <a:bodyPr anchor="b">
            <a:normAutofit/>
          </a:bodyPr>
          <a:lstStyle/>
          <a:p>
            <a:pPr algn="l"/>
            <a:r>
              <a:rPr lang="fi-FI" sz="4800" dirty="0"/>
              <a:t>MISSALE GOES DIGI!</a:t>
            </a:r>
          </a:p>
        </p:txBody>
      </p:sp>
      <p:sp>
        <p:nvSpPr>
          <p:cNvPr id="3" name="Alaotsikko 2">
            <a:extLst>
              <a:ext uri="{FF2B5EF4-FFF2-40B4-BE49-F238E27FC236}">
                <a16:creationId xmlns:a16="http://schemas.microsoft.com/office/drawing/2014/main" id="{753076DA-20B1-41DA-87D6-6E43D41E566B}"/>
              </a:ext>
            </a:extLst>
          </p:cNvPr>
          <p:cNvSpPr>
            <a:spLocks noGrp="1"/>
          </p:cNvSpPr>
          <p:nvPr>
            <p:ph type="subTitle" idx="1"/>
          </p:nvPr>
        </p:nvSpPr>
        <p:spPr>
          <a:xfrm>
            <a:off x="477980" y="4872922"/>
            <a:ext cx="4023359" cy="1208141"/>
          </a:xfrm>
        </p:spPr>
        <p:txBody>
          <a:bodyPr>
            <a:normAutofit/>
          </a:bodyPr>
          <a:lstStyle/>
          <a:p>
            <a:pPr algn="l"/>
            <a:r>
              <a:rPr lang="fi-FI" sz="2000" dirty="0"/>
              <a:t>Yli 500 vuotta vanhan pergamentin tarina ja tie Jyväskylän kautta bittiavaruuteen.</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464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3FA10882-1BE6-4E5A-9CE1-FE8F9440FB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b="-2"/>
          <a:stretch/>
        </p:blipFill>
        <p:spPr>
          <a:xfrm>
            <a:off x="2720943" y="643466"/>
            <a:ext cx="6750113" cy="5571067"/>
          </a:xfrm>
          <a:prstGeom prst="rect">
            <a:avLst/>
          </a:prstGeom>
        </p:spPr>
      </p:pic>
    </p:spTree>
    <p:extLst>
      <p:ext uri="{BB962C8B-B14F-4D97-AF65-F5344CB8AC3E}">
        <p14:creationId xmlns:p14="http://schemas.microsoft.com/office/powerpoint/2010/main" val="2088175666"/>
      </p:ext>
    </p:extLst>
  </p:cSld>
  <p:clrMapOvr>
    <a:masterClrMapping/>
  </p:clrMapOvr>
  <mc:AlternateContent xmlns:mc="http://schemas.openxmlformats.org/markup-compatibility/2006" xmlns:p14="http://schemas.microsoft.com/office/powerpoint/2010/main">
    <mc:Choice Requires="p14">
      <p:transition spd="slow" p14:dur="5000" advClick="0" advTm="15000">
        <p:fade/>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8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Kuva 2">
            <a:extLst>
              <a:ext uri="{FF2B5EF4-FFF2-40B4-BE49-F238E27FC236}">
                <a16:creationId xmlns:a16="http://schemas.microsoft.com/office/drawing/2014/main" id="{C0D6DA0D-EC39-4AC2-8DDA-403529BCB6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804617513"/>
      </p:ext>
    </p:extLst>
  </p:cSld>
  <p:clrMapOvr>
    <a:masterClrMapping/>
  </p:clrMapOvr>
  <mc:AlternateContent xmlns:mc="http://schemas.openxmlformats.org/markup-compatibility/2006" xmlns:p14="http://schemas.microsoft.com/office/powerpoint/2010/main">
    <mc:Choice Requires="p14">
      <p:transition spd="slow" p14:dur="5000" advClick="0" advTm="15000">
        <p14:reveal/>
      </p:transition>
    </mc:Choice>
    <mc:Fallback xmlns="">
      <p:transition spd="slow" advClick="0" advTm="1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43EDFE1-32EA-4028-BF8F-02A8CC6D1B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1733" y="321733"/>
            <a:ext cx="11548534" cy="6214534"/>
          </a:xfrm>
          <a:prstGeom prst="rect">
            <a:avLst/>
          </a:prstGeom>
          <a:solidFill>
            <a:srgbClr val="FFFFFF">
              <a:shade val="85000"/>
            </a:srgbClr>
          </a:solidFill>
        </p:spPr>
      </p:pic>
    </p:spTree>
    <p:extLst>
      <p:ext uri="{BB962C8B-B14F-4D97-AF65-F5344CB8AC3E}">
        <p14:creationId xmlns:p14="http://schemas.microsoft.com/office/powerpoint/2010/main" val="741002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3"/>
                                        </p:tgtEl>
                                        <p:attrNameLst>
                                          <p:attrName>style.color</p:attrName>
                                        </p:attrNameLst>
                                      </p:cBhvr>
                                      <p:by>
                                        <p:hsl h="0" s="-70588" l="0"/>
                                      </p:by>
                                    </p:animClr>
                                    <p:animClr clrSpc="hsl" dir="cw">
                                      <p:cBhvr>
                                        <p:cTn id="7" dur="500" fill="hold"/>
                                        <p:tgtEl>
                                          <p:spTgt spid="3"/>
                                        </p:tgtEl>
                                        <p:attrNameLst>
                                          <p:attrName>fillcolor</p:attrName>
                                        </p:attrNameLst>
                                      </p:cBhvr>
                                      <p:by>
                                        <p:hsl h="0" s="-70588" l="0"/>
                                      </p:by>
                                    </p:animClr>
                                    <p:animClr clrSpc="hsl" dir="cw">
                                      <p:cBhvr>
                                        <p:cTn id="8" dur="500" fill="hold"/>
                                        <p:tgtEl>
                                          <p:spTgt spid="3"/>
                                        </p:tgtEl>
                                        <p:attrNameLst>
                                          <p:attrName>stroke.color</p:attrName>
                                        </p:attrNameLst>
                                      </p:cBhvr>
                                      <p:by>
                                        <p:hsl h="0" s="-70588" l="0"/>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40" name="Freeform: Shape 21">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Kuva 2" descr="Kuva, joka sisältää kohteen teksti&#10;&#10;Kuvaus luotu automaattisesti">
            <a:extLst>
              <a:ext uri="{FF2B5EF4-FFF2-40B4-BE49-F238E27FC236}">
                <a16:creationId xmlns:a16="http://schemas.microsoft.com/office/drawing/2014/main" id="{5B048AB0-4026-4CE3-96AD-727105B0AD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2354578" y="49292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69709880"/>
      </p:ext>
    </p:extLst>
  </p:cSld>
  <p:clrMapOvr>
    <a:masterClrMapping/>
  </p:clrMapOvr>
  <mc:AlternateContent xmlns:mc="http://schemas.openxmlformats.org/markup-compatibility/2006" xmlns:p14="http://schemas.microsoft.com/office/powerpoint/2010/main">
    <mc:Choice Requires="p14">
      <p:transition spd="slow" p14:dur="50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1000"/>
                                  </p:stCondLst>
                                  <p:childTnLst>
                                    <p:animScale>
                                      <p:cBhvr>
                                        <p:cTn id="6" dur="6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51F05E-35D8-468F-80A4-841986688297}"/>
              </a:ext>
            </a:extLst>
          </p:cNvPr>
          <p:cNvSpPr>
            <a:spLocks noGrp="1"/>
          </p:cNvSpPr>
          <p:nvPr>
            <p:ph type="title"/>
          </p:nvPr>
        </p:nvSpPr>
        <p:spPr>
          <a:xfrm>
            <a:off x="650054" y="3320379"/>
            <a:ext cx="3290887" cy="2452687"/>
          </a:xfrm>
        </p:spPr>
        <p:txBody>
          <a:bodyPr anchor="ctr">
            <a:normAutofit/>
          </a:bodyPr>
          <a:lstStyle/>
          <a:p>
            <a:r>
              <a:rPr lang="fi-FI" sz="3600" dirty="0" err="1"/>
              <a:t>Missalen</a:t>
            </a:r>
            <a:r>
              <a:rPr lang="fi-FI" sz="3600" dirty="0"/>
              <a:t> tie Jyväskylään</a:t>
            </a:r>
          </a:p>
        </p:txBody>
      </p:sp>
      <p:pic>
        <p:nvPicPr>
          <p:cNvPr id="5" name="Sisällön paikkamerkki 4" descr="Kuva, joka sisältää kohteen puu, ulko, taivas, kasvi&#10;&#10;Kuvaus luotu automaattisesti">
            <a:extLst>
              <a:ext uri="{FF2B5EF4-FFF2-40B4-BE49-F238E27FC236}">
                <a16:creationId xmlns:a16="http://schemas.microsoft.com/office/drawing/2014/main" id="{50EC45C5-C42D-4FC4-9C63-E05E54BFA0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8">
            <a:extLst>
              <a:ext uri="{FF2B5EF4-FFF2-40B4-BE49-F238E27FC236}">
                <a16:creationId xmlns:a16="http://schemas.microsoft.com/office/drawing/2014/main" id="{15B63033-FBED-D441-7076-CC84C2C7369D}"/>
              </a:ext>
            </a:extLst>
          </p:cNvPr>
          <p:cNvSpPr>
            <a:spLocks noGrp="1"/>
          </p:cNvSpPr>
          <p:nvPr>
            <p:ph idx="1"/>
          </p:nvPr>
        </p:nvSpPr>
        <p:spPr>
          <a:xfrm>
            <a:off x="3881919" y="3448050"/>
            <a:ext cx="7829550" cy="2281237"/>
          </a:xfrm>
        </p:spPr>
        <p:txBody>
          <a:bodyPr anchor="ctr">
            <a:normAutofit/>
          </a:bodyPr>
          <a:lstStyle/>
          <a:p>
            <a:pPr marL="0" indent="0" algn="just">
              <a:buNone/>
            </a:pPr>
            <a:r>
              <a:rPr lang="fi-FI" sz="1800" b="0" i="0" dirty="0" err="1">
                <a:effectLst/>
              </a:rPr>
              <a:t>Missalen</a:t>
            </a:r>
            <a:r>
              <a:rPr lang="fi-FI" sz="1800" b="0" i="0" dirty="0">
                <a:effectLst/>
              </a:rPr>
              <a:t> säilyminen meidän päiviimme asti on pienoinen ihme, sillä 1500-luvun uskonpuhdistuksen jalkoihin jäänyt maamme keskiajan kirkollinen kirjallisuus hävisi suurelta osin. Tarpeettomaksi käyneet liturgiset tekstit poistettiin käytöstä, ja koska kirjoitus- ja kirjansidontamateriaali oli kallista, kierrätettiin arvonsa menettäneitä pergamenttikappaleita surutta muihin tarkoituksiin.</a:t>
            </a:r>
            <a:endParaRPr lang="en-US" sz="1800" dirty="0"/>
          </a:p>
        </p:txBody>
      </p:sp>
      <p:cxnSp>
        <p:nvCxnSpPr>
          <p:cNvPr id="4" name="Suora yhdysviiva 3">
            <a:extLst>
              <a:ext uri="{FF2B5EF4-FFF2-40B4-BE49-F238E27FC236}">
                <a16:creationId xmlns:a16="http://schemas.microsoft.com/office/drawing/2014/main" id="{6A72E7DA-1B55-463C-A02F-5D91989FE5C8}"/>
              </a:ext>
            </a:extLst>
          </p:cNvPr>
          <p:cNvCxnSpPr/>
          <p:nvPr/>
        </p:nvCxnSpPr>
        <p:spPr>
          <a:xfrm>
            <a:off x="3524250" y="3879054"/>
            <a:ext cx="0" cy="1419225"/>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6596804"/>
      </p:ext>
    </p:extLst>
  </p:cSld>
  <p:clrMapOvr>
    <a:masterClrMapping/>
  </p:clrMapOvr>
  <mc:AlternateContent xmlns:mc="http://schemas.openxmlformats.org/markup-compatibility/2006" xmlns:p14="http://schemas.microsoft.com/office/powerpoint/2010/main">
    <mc:Choice Requires="p14">
      <p:transition spd="slow" p14:dur="2000" advClick="0" advTm="25000">
        <p:fade/>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51F05E-35D8-468F-80A4-841986688297}"/>
              </a:ext>
            </a:extLst>
          </p:cNvPr>
          <p:cNvSpPr>
            <a:spLocks noGrp="1"/>
          </p:cNvSpPr>
          <p:nvPr>
            <p:ph type="title"/>
          </p:nvPr>
        </p:nvSpPr>
        <p:spPr>
          <a:xfrm>
            <a:off x="282224" y="3215303"/>
            <a:ext cx="3661126" cy="2452687"/>
          </a:xfrm>
        </p:spPr>
        <p:txBody>
          <a:bodyPr anchor="ctr">
            <a:normAutofit/>
          </a:bodyPr>
          <a:lstStyle/>
          <a:p>
            <a:r>
              <a:rPr lang="fi-FI" sz="3600" dirty="0" err="1"/>
              <a:t>Missale</a:t>
            </a:r>
            <a:r>
              <a:rPr lang="fi-FI" sz="3600" dirty="0"/>
              <a:t> </a:t>
            </a:r>
            <a:r>
              <a:rPr lang="fi-FI" sz="3600" dirty="0" err="1"/>
              <a:t>Aboense’s</a:t>
            </a:r>
            <a:r>
              <a:rPr lang="fi-FI" sz="3600" dirty="0"/>
              <a:t> </a:t>
            </a:r>
            <a:r>
              <a:rPr lang="fi-FI" sz="3600" dirty="0" err="1"/>
              <a:t>route</a:t>
            </a:r>
            <a:r>
              <a:rPr lang="fi-FI" sz="3600" dirty="0"/>
              <a:t> to Jyväskylä</a:t>
            </a:r>
          </a:p>
        </p:txBody>
      </p:sp>
      <p:pic>
        <p:nvPicPr>
          <p:cNvPr id="5" name="Sisällön paikkamerkki 4" descr="Kuva, joka sisältää kohteen puu, ulko, taivas, kasvi&#10;&#10;Kuvaus luotu automaattisesti">
            <a:extLst>
              <a:ext uri="{FF2B5EF4-FFF2-40B4-BE49-F238E27FC236}">
                <a16:creationId xmlns:a16="http://schemas.microsoft.com/office/drawing/2014/main" id="{50EC45C5-C42D-4FC4-9C63-E05E54BFA0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8">
            <a:extLst>
              <a:ext uri="{FF2B5EF4-FFF2-40B4-BE49-F238E27FC236}">
                <a16:creationId xmlns:a16="http://schemas.microsoft.com/office/drawing/2014/main" id="{15B63033-FBED-D441-7076-CC84C2C7369D}"/>
              </a:ext>
            </a:extLst>
          </p:cNvPr>
          <p:cNvSpPr>
            <a:spLocks noGrp="1"/>
          </p:cNvSpPr>
          <p:nvPr>
            <p:ph idx="1"/>
          </p:nvPr>
        </p:nvSpPr>
        <p:spPr>
          <a:xfrm>
            <a:off x="4200407" y="3284989"/>
            <a:ext cx="7684202" cy="2452687"/>
          </a:xfrm>
        </p:spPr>
        <p:txBody>
          <a:bodyPr anchor="ctr">
            <a:normAutofit/>
          </a:bodyPr>
          <a:lstStyle/>
          <a:p>
            <a:pPr marL="0" indent="0" algn="just">
              <a:buNone/>
            </a:pPr>
            <a:r>
              <a:rPr lang="en-US" sz="1800" dirty="0"/>
              <a:t>The survival of the ‘</a:t>
            </a:r>
            <a:r>
              <a:rPr lang="en-US" sz="1800" dirty="0" err="1"/>
              <a:t>Missale</a:t>
            </a:r>
            <a:r>
              <a:rPr lang="en-US" sz="1800" dirty="0"/>
              <a:t> </a:t>
            </a:r>
            <a:r>
              <a:rPr lang="en-US" sz="1800" dirty="0" err="1"/>
              <a:t>Aboense</a:t>
            </a:r>
            <a:r>
              <a:rPr lang="en-US" sz="1800" dirty="0"/>
              <a:t>’ to this day is a small miracle, since after the 16th century religious reformation, our country's medieval ecclesiastical literature was largely lost. Liturgical texts that became unnecessary were discarded. Since writing and bookbinding material was expensive, pieces of parchment that had lost their value were recycled for other purposes.</a:t>
            </a:r>
          </a:p>
        </p:txBody>
      </p:sp>
      <p:cxnSp>
        <p:nvCxnSpPr>
          <p:cNvPr id="7" name="Suora yhdysviiva 6">
            <a:extLst>
              <a:ext uri="{FF2B5EF4-FFF2-40B4-BE49-F238E27FC236}">
                <a16:creationId xmlns:a16="http://schemas.microsoft.com/office/drawing/2014/main" id="{78F88545-5592-47F1-BD79-D65B7582BEE1}"/>
              </a:ext>
            </a:extLst>
          </p:cNvPr>
          <p:cNvCxnSpPr/>
          <p:nvPr/>
        </p:nvCxnSpPr>
        <p:spPr>
          <a:xfrm>
            <a:off x="3990975" y="3783804"/>
            <a:ext cx="0" cy="1419225"/>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56703371"/>
      </p:ext>
    </p:extLst>
  </p:cSld>
  <p:clrMapOvr>
    <a:masterClrMapping/>
  </p:clrMapOvr>
  <mc:AlternateContent xmlns:mc="http://schemas.openxmlformats.org/markup-compatibility/2006" xmlns:p14="http://schemas.microsoft.com/office/powerpoint/2010/main">
    <mc:Choice Requires="p14">
      <p:transition spd="slow" p14:dur="2000" advClick="0" advTm="25000">
        <p:fade/>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Sisällön paikkamerkki 5">
            <a:extLst>
              <a:ext uri="{FF2B5EF4-FFF2-40B4-BE49-F238E27FC236}">
                <a16:creationId xmlns:a16="http://schemas.microsoft.com/office/drawing/2014/main" id="{DD648A5E-2D7C-4A9E-A3F5-3B92FFFF6EC4}"/>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1714520" y="0"/>
            <a:ext cx="12191980" cy="6857990"/>
          </a:xfrm>
          <a:prstGeom prst="rect">
            <a:avLst/>
          </a:prstGeom>
        </p:spPr>
      </p:pic>
      <p:sp>
        <p:nvSpPr>
          <p:cNvPr id="40" name="Freeform: Shape 3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657BC76A-B5D1-4F3A-9D5C-06AFF919DFB2}"/>
              </a:ext>
            </a:extLst>
          </p:cNvPr>
          <p:cNvSpPr>
            <a:spLocks noGrp="1"/>
          </p:cNvSpPr>
          <p:nvPr>
            <p:ph type="title"/>
          </p:nvPr>
        </p:nvSpPr>
        <p:spPr>
          <a:xfrm>
            <a:off x="1431413" y="294719"/>
            <a:ext cx="4062643" cy="1043409"/>
          </a:xfrm>
        </p:spPr>
        <p:txBody>
          <a:bodyPr vert="horz" lIns="91440" tIns="45720" rIns="91440" bIns="45720" rtlCol="0" anchor="ctr">
            <a:normAutofit/>
          </a:bodyPr>
          <a:lstStyle/>
          <a:p>
            <a:r>
              <a:rPr lang="en-US" sz="3600" dirty="0" err="1"/>
              <a:t>oudintilikirjat</a:t>
            </a:r>
            <a:endParaRPr lang="en-US" sz="3600" dirty="0"/>
          </a:p>
        </p:txBody>
      </p:sp>
      <p:sp>
        <p:nvSpPr>
          <p:cNvPr id="3" name="Sisällön paikkamerkki 2">
            <a:extLst>
              <a:ext uri="{FF2B5EF4-FFF2-40B4-BE49-F238E27FC236}">
                <a16:creationId xmlns:a16="http://schemas.microsoft.com/office/drawing/2014/main" id="{C492606A-EB54-4DC6-B333-1653C015231F}"/>
              </a:ext>
            </a:extLst>
          </p:cNvPr>
          <p:cNvSpPr>
            <a:spLocks noGrp="1"/>
          </p:cNvSpPr>
          <p:nvPr>
            <p:ph sz="half" idx="1"/>
          </p:nvPr>
        </p:nvSpPr>
        <p:spPr>
          <a:xfrm>
            <a:off x="435077" y="1713861"/>
            <a:ext cx="4432759" cy="2185787"/>
          </a:xfrm>
        </p:spPr>
        <p:txBody>
          <a:bodyPr vert="horz" lIns="91440" tIns="45720" rIns="91440" bIns="45720" rtlCol="0" anchor="t">
            <a:normAutofit/>
          </a:bodyPr>
          <a:lstStyle/>
          <a:p>
            <a:pPr marL="0" indent="0" algn="just">
              <a:buNone/>
            </a:pPr>
            <a:r>
              <a:rPr lang="en-US" sz="1800" dirty="0" err="1"/>
              <a:t>Voudintilikirjoiksi</a:t>
            </a:r>
            <a:r>
              <a:rPr lang="en-US" sz="1800" dirty="0"/>
              <a:t> </a:t>
            </a:r>
            <a:r>
              <a:rPr lang="en-US" sz="1800" dirty="0" err="1"/>
              <a:t>kutsutaan</a:t>
            </a:r>
            <a:r>
              <a:rPr lang="en-US" sz="1800" dirty="0"/>
              <a:t> </a:t>
            </a:r>
            <a:r>
              <a:rPr lang="en-US" sz="1800" dirty="0" err="1"/>
              <a:t>varhaisia</a:t>
            </a:r>
            <a:r>
              <a:rPr lang="en-US" sz="1800" dirty="0"/>
              <a:t> </a:t>
            </a:r>
            <a:r>
              <a:rPr lang="en-US" sz="1800" dirty="0" err="1"/>
              <a:t>keskus-hallinnon</a:t>
            </a:r>
            <a:r>
              <a:rPr lang="en-US" sz="1800" dirty="0"/>
              <a:t> </a:t>
            </a:r>
            <a:r>
              <a:rPr lang="en-US" sz="1800" dirty="0" err="1"/>
              <a:t>tilikirjoja</a:t>
            </a:r>
            <a:r>
              <a:rPr lang="en-US" sz="1800" dirty="0"/>
              <a:t> </a:t>
            </a:r>
            <a:r>
              <a:rPr lang="en-US" sz="1800" dirty="0" err="1"/>
              <a:t>vuosilta</a:t>
            </a:r>
            <a:r>
              <a:rPr lang="en-US" sz="1800" dirty="0"/>
              <a:t> 1537–1634. </a:t>
            </a:r>
            <a:r>
              <a:rPr lang="en-US" sz="1800" dirty="0" err="1"/>
              <a:t>Ruotsin</a:t>
            </a:r>
            <a:r>
              <a:rPr lang="en-US" sz="1800" dirty="0"/>
              <a:t> </a:t>
            </a:r>
            <a:r>
              <a:rPr lang="en-US" sz="1800" dirty="0" err="1"/>
              <a:t>hallitsija</a:t>
            </a:r>
            <a:r>
              <a:rPr lang="en-US" sz="1800" dirty="0"/>
              <a:t> </a:t>
            </a:r>
            <a:r>
              <a:rPr lang="en-US" sz="1800" dirty="0" err="1"/>
              <a:t>Kustaa</a:t>
            </a:r>
            <a:r>
              <a:rPr lang="en-US" sz="1800" dirty="0"/>
              <a:t> Vaasa (1496–1560) </a:t>
            </a:r>
            <a:r>
              <a:rPr lang="en-US" sz="1800" dirty="0" err="1"/>
              <a:t>toteutti</a:t>
            </a:r>
            <a:r>
              <a:rPr lang="en-US" sz="1800" dirty="0"/>
              <a:t> </a:t>
            </a:r>
            <a:r>
              <a:rPr lang="en-US" sz="1800" dirty="0" err="1"/>
              <a:t>maassa</a:t>
            </a:r>
            <a:r>
              <a:rPr lang="en-US" sz="1800" dirty="0"/>
              <a:t> </a:t>
            </a:r>
            <a:r>
              <a:rPr lang="en-US" sz="1800" dirty="0" err="1"/>
              <a:t>useita</a:t>
            </a:r>
            <a:r>
              <a:rPr lang="en-US" sz="1800" dirty="0"/>
              <a:t> </a:t>
            </a:r>
            <a:r>
              <a:rPr lang="en-US" sz="1800" dirty="0" err="1"/>
              <a:t>isoja</a:t>
            </a:r>
            <a:r>
              <a:rPr lang="en-US" sz="1800" dirty="0"/>
              <a:t> </a:t>
            </a:r>
            <a:r>
              <a:rPr lang="en-US" sz="1800" dirty="0" err="1"/>
              <a:t>uudistuksia</a:t>
            </a:r>
            <a:r>
              <a:rPr lang="en-US" sz="1800" dirty="0"/>
              <a:t>, </a:t>
            </a:r>
            <a:r>
              <a:rPr lang="en-US" sz="1800" dirty="0" err="1"/>
              <a:t>joista</a:t>
            </a:r>
            <a:r>
              <a:rPr lang="en-US" sz="1800" dirty="0"/>
              <a:t> </a:t>
            </a:r>
            <a:r>
              <a:rPr lang="en-US" sz="1800" dirty="0" err="1"/>
              <a:t>tärkeimpiä</a:t>
            </a:r>
            <a:r>
              <a:rPr lang="en-US" sz="1800" dirty="0"/>
              <a:t> </a:t>
            </a:r>
            <a:r>
              <a:rPr lang="en-US" sz="1800" dirty="0" err="1"/>
              <a:t>olivat</a:t>
            </a:r>
            <a:r>
              <a:rPr lang="en-US" sz="1800" dirty="0"/>
              <a:t> </a:t>
            </a:r>
            <a:r>
              <a:rPr lang="en-US" sz="1800" dirty="0" err="1"/>
              <a:t>valtakunnan</a:t>
            </a:r>
            <a:r>
              <a:rPr lang="en-US" sz="1800" dirty="0"/>
              <a:t> </a:t>
            </a:r>
            <a:r>
              <a:rPr lang="en-US" sz="1800" dirty="0" err="1"/>
              <a:t>keskushallinto</a:t>
            </a:r>
            <a:r>
              <a:rPr lang="en-US" sz="1800" dirty="0"/>
              <a:t> </a:t>
            </a:r>
            <a:r>
              <a:rPr lang="en-US" sz="1800" dirty="0" err="1"/>
              <a:t>sekä</a:t>
            </a:r>
            <a:r>
              <a:rPr lang="en-US" sz="1800" dirty="0"/>
              <a:t> </a:t>
            </a:r>
            <a:r>
              <a:rPr lang="en-US" sz="1800" dirty="0" err="1"/>
              <a:t>uskonpuhdistus</a:t>
            </a:r>
            <a:r>
              <a:rPr lang="en-US" sz="1800" dirty="0"/>
              <a:t>. </a:t>
            </a:r>
            <a:r>
              <a:rPr lang="en-US" sz="1800" dirty="0" err="1"/>
              <a:t>Molemmat</a:t>
            </a:r>
            <a:r>
              <a:rPr lang="en-US" sz="1800" dirty="0"/>
              <a:t> </a:t>
            </a:r>
            <a:r>
              <a:rPr lang="en-US" sz="1800" dirty="0" err="1"/>
              <a:t>Kustaan</a:t>
            </a:r>
            <a:r>
              <a:rPr lang="en-US" sz="1800" dirty="0"/>
              <a:t> </a:t>
            </a:r>
            <a:r>
              <a:rPr lang="en-US" sz="1800" dirty="0" err="1"/>
              <a:t>reformit</a:t>
            </a:r>
            <a:r>
              <a:rPr lang="en-US" sz="1800" dirty="0"/>
              <a:t> </a:t>
            </a:r>
            <a:r>
              <a:rPr lang="en-US" sz="1800" dirty="0" err="1"/>
              <a:t>vaikuttivat</a:t>
            </a:r>
            <a:r>
              <a:rPr lang="en-US" sz="1800" dirty="0"/>
              <a:t> </a:t>
            </a:r>
            <a:r>
              <a:rPr lang="en-US" sz="1800" dirty="0" err="1"/>
              <a:t>keskeisesti</a:t>
            </a:r>
            <a:r>
              <a:rPr lang="en-US" sz="1800" dirty="0"/>
              <a:t> </a:t>
            </a:r>
            <a:r>
              <a:rPr lang="en-US" sz="1800" dirty="0" err="1"/>
              <a:t>myös</a:t>
            </a:r>
            <a:r>
              <a:rPr lang="en-US" sz="1800" dirty="0"/>
              <a:t> </a:t>
            </a:r>
            <a:r>
              <a:rPr lang="en-US" sz="1800" dirty="0" err="1"/>
              <a:t>Missalen</a:t>
            </a:r>
            <a:r>
              <a:rPr lang="en-US" sz="1800" dirty="0"/>
              <a:t> </a:t>
            </a:r>
            <a:r>
              <a:rPr lang="en-US" sz="1800" dirty="0" err="1"/>
              <a:t>myöhempiin</a:t>
            </a:r>
            <a:r>
              <a:rPr lang="en-US" sz="1800" dirty="0"/>
              <a:t> </a:t>
            </a:r>
            <a:r>
              <a:rPr lang="en-US" sz="1800" dirty="0" err="1"/>
              <a:t>vaiheisiin</a:t>
            </a:r>
            <a:r>
              <a:rPr lang="en-US" sz="1800" dirty="0"/>
              <a:t>.</a:t>
            </a:r>
          </a:p>
        </p:txBody>
      </p:sp>
      <p:pic>
        <p:nvPicPr>
          <p:cNvPr id="7" name="Kuva 6" descr="Kuva, joka sisältää kohteen teksti, kuningatar, tekstiili&#10;&#10;Kuvaus luotu automaattisesti">
            <a:extLst>
              <a:ext uri="{FF2B5EF4-FFF2-40B4-BE49-F238E27FC236}">
                <a16:creationId xmlns:a16="http://schemas.microsoft.com/office/drawing/2014/main" id="{5F419D50-FBD9-4143-B569-49000ABE54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975" y="458890"/>
            <a:ext cx="1009651" cy="1009651"/>
          </a:xfrm>
          <a:prstGeom prst="rect">
            <a:avLst/>
          </a:prstGeom>
        </p:spPr>
      </p:pic>
    </p:spTree>
    <p:extLst>
      <p:ext uri="{BB962C8B-B14F-4D97-AF65-F5344CB8AC3E}">
        <p14:creationId xmlns:p14="http://schemas.microsoft.com/office/powerpoint/2010/main" val="3786908753"/>
      </p:ext>
    </p:extLst>
  </p:cSld>
  <p:clrMapOvr>
    <a:masterClrMapping/>
  </p:clrMapOvr>
  <mc:AlternateContent xmlns:mc="http://schemas.openxmlformats.org/markup-compatibility/2006" xmlns:p14="http://schemas.microsoft.com/office/powerpoint/2010/main">
    <mc:Choice Requires="p14">
      <p:transition spd="slow" p14:dur="2000" advClick="0" advTm="20000">
        <p:fad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Sisällön paikkamerkki 5" descr="Kuva, joka sisältää kohteen teksti&#10;&#10;Kuvaus luotu automaattisesti">
            <a:extLst>
              <a:ext uri="{FF2B5EF4-FFF2-40B4-BE49-F238E27FC236}">
                <a16:creationId xmlns:a16="http://schemas.microsoft.com/office/drawing/2014/main" id="{DD648A5E-2D7C-4A9E-A3F5-3B92FFFF6EC4}"/>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1685945" y="0"/>
            <a:ext cx="12191980" cy="6857990"/>
          </a:xfrm>
          <a:prstGeom prst="rect">
            <a:avLst/>
          </a:prstGeom>
        </p:spPr>
      </p:pic>
      <p:sp>
        <p:nvSpPr>
          <p:cNvPr id="19" name="Freeform: Shape 2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2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657BC76A-B5D1-4F3A-9D5C-06AFF919DFB2}"/>
              </a:ext>
            </a:extLst>
          </p:cNvPr>
          <p:cNvSpPr>
            <a:spLocks noGrp="1"/>
          </p:cNvSpPr>
          <p:nvPr>
            <p:ph type="title"/>
          </p:nvPr>
        </p:nvSpPr>
        <p:spPr>
          <a:xfrm>
            <a:off x="1283642" y="271040"/>
            <a:ext cx="4062643" cy="1043409"/>
          </a:xfrm>
        </p:spPr>
        <p:txBody>
          <a:bodyPr vert="horz" lIns="91440" tIns="45720" rIns="91440" bIns="45720" rtlCol="0" anchor="ctr">
            <a:normAutofit/>
          </a:bodyPr>
          <a:lstStyle/>
          <a:p>
            <a:r>
              <a:rPr lang="en-US" sz="3600" b="0" i="0" dirty="0" err="1">
                <a:effectLst/>
              </a:rPr>
              <a:t>ailiffs</a:t>
            </a:r>
            <a:r>
              <a:rPr lang="en-US" sz="3600" b="0" i="0" dirty="0">
                <a:effectLst/>
              </a:rPr>
              <a:t>’ accounts</a:t>
            </a:r>
            <a:endParaRPr lang="en-US" sz="3600" dirty="0"/>
          </a:p>
        </p:txBody>
      </p:sp>
      <p:sp>
        <p:nvSpPr>
          <p:cNvPr id="3" name="Sisällön paikkamerkki 2">
            <a:extLst>
              <a:ext uri="{FF2B5EF4-FFF2-40B4-BE49-F238E27FC236}">
                <a16:creationId xmlns:a16="http://schemas.microsoft.com/office/drawing/2014/main" id="{C492606A-EB54-4DC6-B333-1653C015231F}"/>
              </a:ext>
            </a:extLst>
          </p:cNvPr>
          <p:cNvSpPr>
            <a:spLocks noGrp="1"/>
          </p:cNvSpPr>
          <p:nvPr>
            <p:ph sz="half" idx="1"/>
          </p:nvPr>
        </p:nvSpPr>
        <p:spPr>
          <a:xfrm>
            <a:off x="282116" y="1498147"/>
            <a:ext cx="4642309" cy="2754086"/>
          </a:xfrm>
        </p:spPr>
        <p:txBody>
          <a:bodyPr vert="horz" lIns="91440" tIns="45720" rIns="91440" bIns="45720" rtlCol="0" anchor="t">
            <a:normAutofit/>
          </a:bodyPr>
          <a:lstStyle/>
          <a:p>
            <a:pPr marL="0" indent="0" algn="just">
              <a:buNone/>
            </a:pPr>
            <a:r>
              <a:rPr lang="en-US" sz="1800" dirty="0"/>
              <a:t>Early central administration account books from 1537–1634 are called the bailiffs’ accounts. The Swedish ruler Gustav I of Sweden (1496–1560) carried out several major reforms in the country. The most important reforms were the central administration of the kingdom and the religious reformation. Both of Gustav's reforms also had a central effect on the later stages of ‘</a:t>
            </a:r>
            <a:r>
              <a:rPr lang="en-US" sz="1800" dirty="0" err="1"/>
              <a:t>Missale</a:t>
            </a:r>
            <a:r>
              <a:rPr lang="en-US" sz="1800" dirty="0"/>
              <a:t> </a:t>
            </a:r>
            <a:r>
              <a:rPr lang="en-US" sz="1800" dirty="0" err="1"/>
              <a:t>Aboense</a:t>
            </a:r>
            <a:r>
              <a:rPr lang="en-US" sz="1800" dirty="0"/>
              <a:t>’.</a:t>
            </a:r>
          </a:p>
        </p:txBody>
      </p:sp>
      <p:pic>
        <p:nvPicPr>
          <p:cNvPr id="4" name="Kuva 3">
            <a:extLst>
              <a:ext uri="{FF2B5EF4-FFF2-40B4-BE49-F238E27FC236}">
                <a16:creationId xmlns:a16="http://schemas.microsoft.com/office/drawing/2014/main" id="{48CC4985-2C61-4F65-8682-E8CCF544B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377" y="379052"/>
            <a:ext cx="975445" cy="975445"/>
          </a:xfrm>
          <a:prstGeom prst="rect">
            <a:avLst/>
          </a:prstGeom>
        </p:spPr>
      </p:pic>
    </p:spTree>
    <p:extLst>
      <p:ext uri="{BB962C8B-B14F-4D97-AF65-F5344CB8AC3E}">
        <p14:creationId xmlns:p14="http://schemas.microsoft.com/office/powerpoint/2010/main" val="3311403576"/>
      </p:ext>
    </p:extLst>
  </p:cSld>
  <p:clrMapOvr>
    <a:masterClrMapping/>
  </p:clrMapOvr>
  <mc:AlternateContent xmlns:mc="http://schemas.openxmlformats.org/markup-compatibility/2006" xmlns:p14="http://schemas.microsoft.com/office/powerpoint/2010/main">
    <mc:Choice Requires="p14">
      <p:transition spd="slow" p14:dur="2000" advClick="0" advTm="20000">
        <p:fad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descr="Kuva, joka sisältää kohteen teksti&#10;&#10;Kuvaus luotu automaattisesti">
            <a:extLst>
              <a:ext uri="{FF2B5EF4-FFF2-40B4-BE49-F238E27FC236}">
                <a16:creationId xmlns:a16="http://schemas.microsoft.com/office/drawing/2014/main" id="{2380E98F-0708-4476-AA55-ACFBA4B406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7521" y="10"/>
            <a:ext cx="8074479" cy="6857990"/>
          </a:xfrm>
          <a:prstGeom prst="rect">
            <a:avLst/>
          </a:prstGeom>
        </p:spPr>
      </p:pic>
      <p:sp>
        <p:nvSpPr>
          <p:cNvPr id="27" name="Freeform: Shape 16">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8">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7A789084-22BD-42BD-8575-0B4054BB6EB9}"/>
              </a:ext>
            </a:extLst>
          </p:cNvPr>
          <p:cNvSpPr>
            <a:spLocks noGrp="1"/>
          </p:cNvSpPr>
          <p:nvPr>
            <p:ph type="title"/>
          </p:nvPr>
        </p:nvSpPr>
        <p:spPr>
          <a:xfrm>
            <a:off x="389582" y="3296383"/>
            <a:ext cx="4082145" cy="2118946"/>
          </a:xfrm>
        </p:spPr>
        <p:txBody>
          <a:bodyPr>
            <a:normAutofit/>
          </a:bodyPr>
          <a:lstStyle/>
          <a:p>
            <a:pPr algn="just"/>
            <a:r>
              <a:rPr lang="fi-FI" sz="2100" dirty="0"/>
              <a:t>Suomeen voudintilikirjat palasivat Haminan rauhassa vuonna 1809, jolloin ne palautettiin Ruotsin ja Venäjän laatiman </a:t>
            </a:r>
            <a:r>
              <a:rPr lang="fi-FI" sz="2100" dirty="0" err="1"/>
              <a:t>rauhansopi-muksen</a:t>
            </a:r>
            <a:r>
              <a:rPr lang="fi-FI" sz="2100" dirty="0"/>
              <a:t> perusteella.</a:t>
            </a:r>
          </a:p>
        </p:txBody>
      </p:sp>
      <p:sp>
        <p:nvSpPr>
          <p:cNvPr id="3" name="Sisällön paikkamerkki 2">
            <a:extLst>
              <a:ext uri="{FF2B5EF4-FFF2-40B4-BE49-F238E27FC236}">
                <a16:creationId xmlns:a16="http://schemas.microsoft.com/office/drawing/2014/main" id="{F58EE584-307D-492E-80E5-F394AEB0CB22}"/>
              </a:ext>
            </a:extLst>
          </p:cNvPr>
          <p:cNvSpPr>
            <a:spLocks noGrp="1"/>
          </p:cNvSpPr>
          <p:nvPr>
            <p:ph idx="1"/>
          </p:nvPr>
        </p:nvSpPr>
        <p:spPr>
          <a:xfrm>
            <a:off x="370532" y="544652"/>
            <a:ext cx="6153360" cy="1145311"/>
          </a:xfrm>
        </p:spPr>
        <p:txBody>
          <a:bodyPr>
            <a:normAutofit/>
          </a:bodyPr>
          <a:lstStyle/>
          <a:p>
            <a:pPr marL="0" indent="0" algn="just">
              <a:buNone/>
            </a:pPr>
            <a:r>
              <a:rPr lang="fi-FI" sz="1800" dirty="0">
                <a:latin typeface="+mn-lt"/>
              </a:rPr>
              <a:t>Kustaa Vaasan uusi verotusjärjestelmä vaati voudeilta tarkkaa kirjanpitoa. Tilikirjoihin kansimateriaali saatiin kätevästi hävitettäväksi tuomituista liturgisten tekstien pergamentti-kappaleista, joita köyhtynyt kirkko möi kirjansitojille. </a:t>
            </a:r>
            <a:endParaRPr lang="fi-FI" sz="1800" dirty="0"/>
          </a:p>
        </p:txBody>
      </p:sp>
      <p:sp>
        <p:nvSpPr>
          <p:cNvPr id="6" name="Tekstiruutu 5">
            <a:extLst>
              <a:ext uri="{FF2B5EF4-FFF2-40B4-BE49-F238E27FC236}">
                <a16:creationId xmlns:a16="http://schemas.microsoft.com/office/drawing/2014/main" id="{2A8F61EC-2385-42BB-AB1D-117A6A07FC9D}"/>
              </a:ext>
            </a:extLst>
          </p:cNvPr>
          <p:cNvSpPr txBox="1"/>
          <p:nvPr/>
        </p:nvSpPr>
        <p:spPr>
          <a:xfrm>
            <a:off x="370532" y="1873219"/>
            <a:ext cx="4932485" cy="923330"/>
          </a:xfrm>
          <a:prstGeom prst="rect">
            <a:avLst/>
          </a:prstGeom>
          <a:noFill/>
        </p:spPr>
        <p:txBody>
          <a:bodyPr wrap="square" rtlCol="0">
            <a:spAutoFit/>
          </a:bodyPr>
          <a:lstStyle/>
          <a:p>
            <a:pPr algn="just"/>
            <a:r>
              <a:rPr lang="fi-FI" sz="1800" dirty="0">
                <a:latin typeface="+mn-lt"/>
              </a:rPr>
              <a:t>Tässä yhteydessä suomalainenkin </a:t>
            </a:r>
            <a:r>
              <a:rPr lang="fi-FI" sz="1800" dirty="0" err="1">
                <a:latin typeface="+mn-lt"/>
              </a:rPr>
              <a:t>Missale</a:t>
            </a:r>
            <a:r>
              <a:rPr lang="fi-FI" sz="1800" dirty="0">
                <a:latin typeface="+mn-lt"/>
              </a:rPr>
              <a:t> joutui kierrätyksen kohteeksi, vaihtoi olomuotoaan ja muutti pariksi vuosisadaksi Tukholmaan.</a:t>
            </a:r>
            <a:endParaRPr lang="fi-FI" dirty="0"/>
          </a:p>
        </p:txBody>
      </p:sp>
      <p:cxnSp>
        <p:nvCxnSpPr>
          <p:cNvPr id="8" name="Suora yhdysviiva 7">
            <a:extLst>
              <a:ext uri="{FF2B5EF4-FFF2-40B4-BE49-F238E27FC236}">
                <a16:creationId xmlns:a16="http://schemas.microsoft.com/office/drawing/2014/main" id="{1C55A7B5-6330-48A9-B52E-5A67D200A68E}"/>
              </a:ext>
            </a:extLst>
          </p:cNvPr>
          <p:cNvCxnSpPr>
            <a:cxnSpLocks/>
          </p:cNvCxnSpPr>
          <p:nvPr/>
        </p:nvCxnSpPr>
        <p:spPr>
          <a:xfrm>
            <a:off x="370532" y="3278296"/>
            <a:ext cx="1459523"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535582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40000">
        <p:fade/>
      </p:transition>
    </mc:Choice>
    <mc:Fallback xmlns="">
      <p:transition spd="slow" advClick="0" advTm="4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9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14000"/>
                            </p:stCondLst>
                            <p:childTnLst>
                              <p:par>
                                <p:cTn id="13" presetID="10" presetClass="entr" presetSubtype="0" fill="hold" grpId="0" nodeType="afterEffect">
                                  <p:stCondLst>
                                    <p:cond delay="7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n paikkamerkki 4" descr="Kuva, joka sisältää kohteen teksti&#10;&#10;Kuvaus luotu automaattisesti">
            <a:extLst>
              <a:ext uri="{FF2B5EF4-FFF2-40B4-BE49-F238E27FC236}">
                <a16:creationId xmlns:a16="http://schemas.microsoft.com/office/drawing/2014/main" id="{9C1221D1-B709-4EF9-A7DE-ECBD1B5BE921}"/>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4117521" y="10"/>
            <a:ext cx="8074479" cy="6857990"/>
          </a:xfrm>
          <a:prstGeom prst="rect">
            <a:avLst/>
          </a:prstGeom>
        </p:spPr>
      </p:pic>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A7237725-507D-47B4-B141-AA8D153A32F0}"/>
              </a:ext>
            </a:extLst>
          </p:cNvPr>
          <p:cNvSpPr>
            <a:spLocks noGrp="1"/>
          </p:cNvSpPr>
          <p:nvPr>
            <p:ph type="title"/>
          </p:nvPr>
        </p:nvSpPr>
        <p:spPr>
          <a:xfrm>
            <a:off x="389382" y="3627308"/>
            <a:ext cx="4449318" cy="1801941"/>
          </a:xfrm>
        </p:spPr>
        <p:txBody>
          <a:bodyPr vert="horz" lIns="91440" tIns="45720" rIns="91440" bIns="45720" rtlCol="0" anchor="ctr">
            <a:noAutofit/>
          </a:bodyPr>
          <a:lstStyle/>
          <a:p>
            <a:pPr algn="just"/>
            <a:r>
              <a:rPr lang="en-US" sz="2100" dirty="0"/>
              <a:t>The bailiffs’ account books returned to Finland after the peace treaty of Hamina in 1809, as they were returned based on the treaty drawn up by Sweden and Russia</a:t>
            </a:r>
          </a:p>
        </p:txBody>
      </p:sp>
      <p:sp>
        <p:nvSpPr>
          <p:cNvPr id="4" name="Tekstin paikkamerkki 3">
            <a:extLst>
              <a:ext uri="{FF2B5EF4-FFF2-40B4-BE49-F238E27FC236}">
                <a16:creationId xmlns:a16="http://schemas.microsoft.com/office/drawing/2014/main" id="{C786779D-B86A-4736-B035-9C0C92797438}"/>
              </a:ext>
            </a:extLst>
          </p:cNvPr>
          <p:cNvSpPr>
            <a:spLocks noGrp="1"/>
          </p:cNvSpPr>
          <p:nvPr>
            <p:ph type="body" sz="half" idx="2"/>
          </p:nvPr>
        </p:nvSpPr>
        <p:spPr>
          <a:xfrm>
            <a:off x="408432" y="532038"/>
            <a:ext cx="6276974" cy="1508380"/>
          </a:xfrm>
        </p:spPr>
        <p:txBody>
          <a:bodyPr vert="horz" lIns="91440" tIns="45720" rIns="91440" bIns="45720" rtlCol="0">
            <a:normAutofit/>
          </a:bodyPr>
          <a:lstStyle/>
          <a:p>
            <a:pPr algn="just"/>
            <a:r>
              <a:rPr lang="en-US" sz="1800" dirty="0"/>
              <a:t>Gustav's new taxation system required the bailiffs to keep accurate records of their tax collection. The cover material for the account books was conveniently made of parchment pieces of liturgical texts condemned to be thrown away, that the impoverished church sold to bookbinders. </a:t>
            </a:r>
          </a:p>
        </p:txBody>
      </p:sp>
      <p:sp>
        <p:nvSpPr>
          <p:cNvPr id="11" name="Tekstiruutu 10">
            <a:extLst>
              <a:ext uri="{FF2B5EF4-FFF2-40B4-BE49-F238E27FC236}">
                <a16:creationId xmlns:a16="http://schemas.microsoft.com/office/drawing/2014/main" id="{31C4155A-6153-4F9B-9D33-BC13A2DC35DE}"/>
              </a:ext>
            </a:extLst>
          </p:cNvPr>
          <p:cNvSpPr txBox="1"/>
          <p:nvPr/>
        </p:nvSpPr>
        <p:spPr>
          <a:xfrm>
            <a:off x="401726" y="2040662"/>
            <a:ext cx="5114925" cy="923330"/>
          </a:xfrm>
          <a:prstGeom prst="rect">
            <a:avLst/>
          </a:prstGeom>
          <a:noFill/>
        </p:spPr>
        <p:txBody>
          <a:bodyPr wrap="square">
            <a:spAutoFit/>
          </a:bodyPr>
          <a:lstStyle/>
          <a:p>
            <a:r>
              <a:rPr lang="en-US" dirty="0"/>
              <a:t>In this context, the Finnish missal was also subject to recycling, changed its form and moved to Stockholm for a couple of centuries.</a:t>
            </a:r>
            <a:endParaRPr lang="fi-FI" dirty="0"/>
          </a:p>
        </p:txBody>
      </p:sp>
      <p:cxnSp>
        <p:nvCxnSpPr>
          <p:cNvPr id="13" name="Suora yhdysviiva 12">
            <a:extLst>
              <a:ext uri="{FF2B5EF4-FFF2-40B4-BE49-F238E27FC236}">
                <a16:creationId xmlns:a16="http://schemas.microsoft.com/office/drawing/2014/main" id="{AEA12472-5A9E-4A70-A6BF-E772B62BD48C}"/>
              </a:ext>
            </a:extLst>
          </p:cNvPr>
          <p:cNvCxnSpPr>
            <a:cxnSpLocks/>
          </p:cNvCxnSpPr>
          <p:nvPr/>
        </p:nvCxnSpPr>
        <p:spPr>
          <a:xfrm>
            <a:off x="408432" y="3429000"/>
            <a:ext cx="1459523"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390660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advTm="40000">
        <p:fade/>
      </p:transition>
    </mc:Choice>
    <mc:Fallback xmlns="">
      <p:transition spd="slow" advClick="0" advTm="4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0"/>
                                        <p:tgtEl>
                                          <p:spTgt spid="4">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9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250"/>
                                        <p:tgtEl>
                                          <p:spTgt spid="11"/>
                                        </p:tgtEl>
                                      </p:cBhvr>
                                    </p:animEffect>
                                  </p:childTnLst>
                                </p:cTn>
                              </p:par>
                            </p:childTnLst>
                          </p:cTn>
                        </p:par>
                        <p:par>
                          <p:cTn id="12" fill="hold">
                            <p:stCondLst>
                              <p:cond delay="14750"/>
                            </p:stCondLst>
                            <p:childTnLst>
                              <p:par>
                                <p:cTn id="13" presetID="10" presetClass="entr" presetSubtype="0" fill="hold" grpId="0" nodeType="afterEffect">
                                  <p:stCondLst>
                                    <p:cond delay="6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FC42AC-1A23-43D5-9EB9-5D165E7706E4}"/>
              </a:ext>
            </a:extLst>
          </p:cNvPr>
          <p:cNvSpPr>
            <a:spLocks noGrp="1"/>
          </p:cNvSpPr>
          <p:nvPr>
            <p:ph type="title"/>
          </p:nvPr>
        </p:nvSpPr>
        <p:spPr>
          <a:xfrm>
            <a:off x="481013" y="327026"/>
            <a:ext cx="3290887" cy="2287588"/>
          </a:xfrm>
        </p:spPr>
        <p:txBody>
          <a:bodyPr vert="horz" lIns="91440" tIns="45720" rIns="91440" bIns="45720" rtlCol="0" anchor="ctr">
            <a:normAutofit/>
          </a:bodyPr>
          <a:lstStyle/>
          <a:p>
            <a:r>
              <a:rPr lang="en-US" sz="3600" b="1" dirty="0" err="1">
                <a:effectLst>
                  <a:outerShdw blurRad="38100" dist="38100" dir="2700000" algn="tl">
                    <a:srgbClr val="000000">
                      <a:alpha val="43137"/>
                    </a:srgbClr>
                  </a:outerShdw>
                </a:effectLst>
              </a:rPr>
              <a:t>Ensimmäinen</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Suomea</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varten</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painettu</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kirja</a:t>
            </a:r>
            <a:endParaRPr lang="en-US" sz="3600" b="1" dirty="0">
              <a:effectLst>
                <a:outerShdw blurRad="38100" dist="38100" dir="2700000" algn="tl">
                  <a:srgbClr val="000000">
                    <a:alpha val="43137"/>
                  </a:srgbClr>
                </a:outerShdw>
              </a:effectLst>
            </a:endParaRPr>
          </a:p>
        </p:txBody>
      </p:sp>
      <p:sp>
        <p:nvSpPr>
          <p:cNvPr id="9" name="AutoShape 6" descr="T-kirjain">
            <a:extLst>
              <a:ext uri="{FF2B5EF4-FFF2-40B4-BE49-F238E27FC236}">
                <a16:creationId xmlns:a16="http://schemas.microsoft.com/office/drawing/2014/main" id="{4E342C3D-DD57-4F9F-BD14-6EB76325E3EC}"/>
              </a:ext>
            </a:extLst>
          </p:cNvPr>
          <p:cNvSpPr>
            <a:spLocks noGrp="1" noChangeAspect="1" noChangeArrowheads="1"/>
          </p:cNvSpPr>
          <p:nvPr>
            <p:ph type="body" sz="half" idx="2"/>
          </p:nvPr>
        </p:nvSpPr>
        <p:spPr bwMode="auto">
          <a:xfrm>
            <a:off x="3626778" y="149392"/>
            <a:ext cx="8270695" cy="1477328"/>
          </a:xfrm>
          <a:prstGeom prst="rect">
            <a:avLst/>
          </a:prstGeom>
          <a:extLst>
            <a:ext uri="{909E8E84-426E-40DD-AFC4-6F175D3DCCD1}">
              <a14:hiddenFill xmlns:a14="http://schemas.microsoft.com/office/drawing/2010/main">
                <a:solidFill>
                  <a:srgbClr val="FFFFFF"/>
                </a:solidFill>
              </a14:hiddenFill>
            </a:ext>
          </a:extLst>
        </p:spPr>
        <p:txBody>
          <a:bodyPr vert="horz" wrap="square" lIns="91440" tIns="45720" rIns="91440" bIns="45720" numCol="1" spcCol="252000" rtlCol="0" anchor="ctr" anchorCtr="0" compatLnSpc="1">
            <a:prstTxWarp prst="textNoShape">
              <a:avLst/>
            </a:prstTxWarp>
            <a:noAutofit/>
          </a:bodyPr>
          <a:lstStyle/>
          <a:p>
            <a:pPr algn="just">
              <a:lnSpc>
                <a:spcPct val="100000"/>
              </a:lnSpc>
              <a:spcBef>
                <a:spcPts val="0"/>
              </a:spcBef>
            </a:pPr>
            <a:r>
              <a:rPr lang="en-US" sz="1800" dirty="0"/>
              <a:t>	</a:t>
            </a:r>
            <a:r>
              <a:rPr lang="en-US" sz="1800" dirty="0" err="1"/>
              <a:t>urun</a:t>
            </a:r>
            <a:r>
              <a:rPr lang="en-US" sz="1800" dirty="0"/>
              <a:t> </a:t>
            </a:r>
            <a:r>
              <a:rPr lang="en-US" sz="1800" dirty="0" err="1"/>
              <a:t>hiippakuntaa</a:t>
            </a:r>
            <a:r>
              <a:rPr lang="en-US" sz="1800" dirty="0"/>
              <a:t> </a:t>
            </a:r>
            <a:r>
              <a:rPr lang="en-US" sz="1800" dirty="0" err="1"/>
              <a:t>varten</a:t>
            </a:r>
            <a:r>
              <a:rPr lang="en-US" sz="1800" dirty="0"/>
              <a:t> </a:t>
            </a:r>
            <a:r>
              <a:rPr lang="en-US" sz="1800" dirty="0" err="1"/>
              <a:t>toimitettu</a:t>
            </a:r>
            <a:r>
              <a:rPr lang="en-US" sz="1800" dirty="0"/>
              <a:t> ja </a:t>
            </a:r>
            <a:r>
              <a:rPr lang="en-US" sz="1800" dirty="0" err="1"/>
              <a:t>vuonna</a:t>
            </a:r>
            <a:r>
              <a:rPr lang="en-US" sz="1800" dirty="0"/>
              <a:t> 1488 </a:t>
            </a:r>
            <a:r>
              <a:rPr lang="en-US" sz="1800" dirty="0" err="1"/>
              <a:t>painettu</a:t>
            </a:r>
            <a:r>
              <a:rPr lang="en-US" sz="1800" dirty="0"/>
              <a:t> </a:t>
            </a:r>
            <a:r>
              <a:rPr lang="en-US" sz="1800" dirty="0" err="1"/>
              <a:t>messukirja</a:t>
            </a:r>
            <a:r>
              <a:rPr lang="en-US" sz="1800" dirty="0"/>
              <a:t> 	</a:t>
            </a:r>
            <a:r>
              <a:rPr lang="en-US" sz="1800" dirty="0" err="1"/>
              <a:t>Missale</a:t>
            </a:r>
            <a:r>
              <a:rPr lang="en-US" sz="1800" dirty="0"/>
              <a:t> </a:t>
            </a:r>
            <a:r>
              <a:rPr lang="en-US" sz="1800" dirty="0" err="1"/>
              <a:t>Aboense</a:t>
            </a:r>
            <a:r>
              <a:rPr lang="en-US" sz="1800" dirty="0"/>
              <a:t> on </a:t>
            </a:r>
            <a:r>
              <a:rPr lang="en-US" sz="1800" dirty="0" err="1"/>
              <a:t>kirjahistoriallinen</a:t>
            </a:r>
            <a:r>
              <a:rPr lang="en-US" sz="1800" dirty="0"/>
              <a:t> </a:t>
            </a:r>
            <a:r>
              <a:rPr lang="en-US" sz="1800" dirty="0" err="1"/>
              <a:t>muistomerkki</a:t>
            </a:r>
            <a:r>
              <a:rPr lang="en-US" sz="1800" dirty="0"/>
              <a:t>. Se on </a:t>
            </a:r>
            <a:r>
              <a:rPr lang="en-US" sz="1800" dirty="0" err="1"/>
              <a:t>paitsi</a:t>
            </a:r>
            <a:r>
              <a:rPr lang="en-US" sz="1800" dirty="0"/>
              <a:t> 	</a:t>
            </a:r>
            <a:r>
              <a:rPr lang="en-US" sz="1800" dirty="0" err="1"/>
              <a:t>ensimmäinen</a:t>
            </a:r>
            <a:r>
              <a:rPr lang="en-US" sz="1800" dirty="0"/>
              <a:t> </a:t>
            </a:r>
            <a:r>
              <a:rPr lang="en-US" sz="1800" dirty="0" err="1"/>
              <a:t>Suomea</a:t>
            </a:r>
            <a:r>
              <a:rPr lang="en-US" sz="1800" dirty="0"/>
              <a:t> </a:t>
            </a:r>
            <a:r>
              <a:rPr lang="en-US" sz="1800" dirty="0" err="1"/>
              <a:t>varten</a:t>
            </a:r>
            <a:r>
              <a:rPr lang="en-US" sz="1800" dirty="0"/>
              <a:t> </a:t>
            </a:r>
            <a:r>
              <a:rPr lang="en-US" sz="1800" dirty="0" err="1"/>
              <a:t>painettu</a:t>
            </a:r>
            <a:r>
              <a:rPr lang="en-US" sz="1800" dirty="0"/>
              <a:t> </a:t>
            </a:r>
            <a:r>
              <a:rPr lang="en-US" sz="1800" dirty="0" err="1"/>
              <a:t>kirja</a:t>
            </a:r>
            <a:r>
              <a:rPr lang="en-US" sz="1800" dirty="0"/>
              <a:t> ja </a:t>
            </a:r>
            <a:r>
              <a:rPr lang="en-US" sz="1800" dirty="0" err="1"/>
              <a:t>maamme</a:t>
            </a:r>
            <a:r>
              <a:rPr lang="en-US" sz="1800" dirty="0"/>
              <a:t> </a:t>
            </a:r>
            <a:r>
              <a:rPr lang="en-US" sz="1800" dirty="0" err="1"/>
              <a:t>ainoa</a:t>
            </a:r>
            <a:r>
              <a:rPr lang="en-US" sz="1800" dirty="0"/>
              <a:t> </a:t>
            </a:r>
            <a:r>
              <a:rPr lang="en-US" sz="1800" dirty="0" err="1"/>
              <a:t>inkunaabeli</a:t>
            </a:r>
            <a:r>
              <a:rPr lang="en-US" sz="1800" dirty="0"/>
              <a:t> (</a:t>
            </a:r>
            <a:r>
              <a:rPr lang="en-US" sz="1800" dirty="0" err="1"/>
              <a:t>ennen</a:t>
            </a:r>
            <a:r>
              <a:rPr lang="en-US" sz="1800" dirty="0"/>
              <a:t> </a:t>
            </a:r>
            <a:r>
              <a:rPr lang="en-US" sz="1800" dirty="0" err="1"/>
              <a:t>vuotta</a:t>
            </a:r>
            <a:r>
              <a:rPr lang="en-US" sz="1800" dirty="0"/>
              <a:t> 1501 </a:t>
            </a:r>
            <a:r>
              <a:rPr lang="en-US" sz="1800" dirty="0" err="1"/>
              <a:t>painettu</a:t>
            </a:r>
            <a:r>
              <a:rPr lang="en-US" sz="1800" dirty="0"/>
              <a:t> </a:t>
            </a:r>
            <a:r>
              <a:rPr lang="en-US" sz="1800" dirty="0" err="1"/>
              <a:t>kirja</a:t>
            </a:r>
            <a:r>
              <a:rPr lang="en-US" sz="1800" dirty="0"/>
              <a:t>) </a:t>
            </a:r>
            <a:r>
              <a:rPr lang="en-US" sz="1800" dirty="0" err="1"/>
              <a:t>myös</a:t>
            </a:r>
            <a:r>
              <a:rPr lang="en-US" sz="1800" dirty="0"/>
              <a:t> </a:t>
            </a:r>
            <a:r>
              <a:rPr lang="en-US" sz="1800" dirty="0" err="1"/>
              <a:t>ehkäpä</a:t>
            </a:r>
            <a:r>
              <a:rPr lang="en-US" sz="1800" dirty="0"/>
              <a:t> </a:t>
            </a:r>
            <a:r>
              <a:rPr lang="en-US" sz="1800" dirty="0" err="1"/>
              <a:t>korkeatasoisin</a:t>
            </a:r>
            <a:r>
              <a:rPr lang="en-US" sz="1800" dirty="0"/>
              <a:t> </a:t>
            </a:r>
            <a:r>
              <a:rPr lang="en-US" sz="1800" dirty="0" err="1"/>
              <a:t>kirjapainotuote</a:t>
            </a:r>
            <a:r>
              <a:rPr lang="en-US" sz="1800" dirty="0"/>
              <a:t>, </a:t>
            </a:r>
            <a:r>
              <a:rPr lang="en-US" sz="1800" dirty="0" err="1"/>
              <a:t>joka</a:t>
            </a:r>
            <a:r>
              <a:rPr lang="en-US" sz="1800" dirty="0"/>
              <a:t> </a:t>
            </a:r>
            <a:r>
              <a:rPr lang="en-US" sz="1800" dirty="0" err="1"/>
              <a:t>meitä</a:t>
            </a:r>
            <a:r>
              <a:rPr lang="en-US" sz="1800" dirty="0"/>
              <a:t> </a:t>
            </a:r>
            <a:r>
              <a:rPr lang="en-US" sz="1800" dirty="0" err="1"/>
              <a:t>varten</a:t>
            </a:r>
            <a:r>
              <a:rPr lang="en-US" sz="1800" dirty="0"/>
              <a:t> on </a:t>
            </a:r>
            <a:r>
              <a:rPr lang="en-US" sz="1800" dirty="0" err="1"/>
              <a:t>koskaan</a:t>
            </a:r>
            <a:r>
              <a:rPr lang="en-US" sz="1800" dirty="0"/>
              <a:t> </a:t>
            </a:r>
            <a:r>
              <a:rPr lang="en-US" sz="1800" dirty="0" err="1"/>
              <a:t>tehty</a:t>
            </a:r>
            <a:r>
              <a:rPr lang="en-US" sz="1800" dirty="0"/>
              <a:t>. </a:t>
            </a:r>
          </a:p>
        </p:txBody>
      </p:sp>
      <p:pic>
        <p:nvPicPr>
          <p:cNvPr id="10" name="Picture 9">
            <a:extLst>
              <a:ext uri="{FF2B5EF4-FFF2-40B4-BE49-F238E27FC236}">
                <a16:creationId xmlns:a16="http://schemas.microsoft.com/office/drawing/2014/main" id="{F13E1FB1-508B-4C0A-94BE-637AD56B6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67814"/>
            <a:ext cx="12192000" cy="4090186"/>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14" name="Tekstiruutu 13">
            <a:extLst>
              <a:ext uri="{FF2B5EF4-FFF2-40B4-BE49-F238E27FC236}">
                <a16:creationId xmlns:a16="http://schemas.microsoft.com/office/drawing/2014/main" id="{92F11A43-8DCF-4F6A-888A-E1DCF2ACC4E2}"/>
              </a:ext>
            </a:extLst>
          </p:cNvPr>
          <p:cNvSpPr txBox="1"/>
          <p:nvPr/>
        </p:nvSpPr>
        <p:spPr>
          <a:xfrm>
            <a:off x="1212351" y="4812907"/>
            <a:ext cx="4551451" cy="769441"/>
          </a:xfrm>
          <a:prstGeom prst="rect">
            <a:avLst/>
          </a:prstGeom>
          <a:noFill/>
          <a:effectLst>
            <a:glow rad="63500">
              <a:schemeClr val="accent3">
                <a:satMod val="175000"/>
                <a:alpha val="40000"/>
              </a:schemeClr>
            </a:glow>
            <a:outerShdw blurRad="50800" dist="38100" algn="l" rotWithShape="0">
              <a:prstClr val="black">
                <a:alpha val="40000"/>
              </a:prstClr>
            </a:outerShdw>
          </a:effectLst>
        </p:spPr>
        <p:txBody>
          <a:bodyPr wrap="square">
            <a:spAutoFit/>
          </a:bodyPr>
          <a:lstStyle/>
          <a:p>
            <a:r>
              <a:rPr lang="fi-FI" sz="4400" b="1" i="0" dirty="0" err="1">
                <a:solidFill>
                  <a:srgbClr val="FFFFFF"/>
                </a:solidFill>
                <a:effectLst/>
              </a:rPr>
              <a:t>Missale</a:t>
            </a:r>
            <a:r>
              <a:rPr lang="fi-FI" sz="4400" b="1" i="0" dirty="0">
                <a:solidFill>
                  <a:srgbClr val="FFFFFF"/>
                </a:solidFill>
                <a:effectLst/>
              </a:rPr>
              <a:t> </a:t>
            </a:r>
            <a:r>
              <a:rPr lang="fi-FI" sz="4400" b="1" i="0" dirty="0" err="1">
                <a:solidFill>
                  <a:srgbClr val="FFFFFF"/>
                </a:solidFill>
                <a:effectLst/>
              </a:rPr>
              <a:t>Aboense</a:t>
            </a:r>
            <a:endParaRPr lang="fi-FI" sz="4400" b="1" i="0" dirty="0">
              <a:solidFill>
                <a:srgbClr val="FFFFFF"/>
              </a:solidFill>
              <a:effectLst/>
            </a:endParaRPr>
          </a:p>
        </p:txBody>
      </p:sp>
      <p:pic>
        <p:nvPicPr>
          <p:cNvPr id="15" name="Kuva 14">
            <a:extLst>
              <a:ext uri="{FF2B5EF4-FFF2-40B4-BE49-F238E27FC236}">
                <a16:creationId xmlns:a16="http://schemas.microsoft.com/office/drawing/2014/main" id="{A080F0E2-E4D3-46CF-AC7D-3AF06F9659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1900" y="252000"/>
            <a:ext cx="788735" cy="788735"/>
          </a:xfrm>
          <a:prstGeom prst="rect">
            <a:avLst/>
          </a:prstGeom>
        </p:spPr>
      </p:pic>
      <p:sp>
        <p:nvSpPr>
          <p:cNvPr id="5" name="Tekstiruutu 4">
            <a:extLst>
              <a:ext uri="{FF2B5EF4-FFF2-40B4-BE49-F238E27FC236}">
                <a16:creationId xmlns:a16="http://schemas.microsoft.com/office/drawing/2014/main" id="{71146D26-ECEB-47B4-ADDC-38C77156892F}"/>
              </a:ext>
            </a:extLst>
          </p:cNvPr>
          <p:cNvSpPr txBox="1"/>
          <p:nvPr/>
        </p:nvSpPr>
        <p:spPr>
          <a:xfrm>
            <a:off x="3626778" y="1715502"/>
            <a:ext cx="8270695" cy="1477328"/>
          </a:xfrm>
          <a:prstGeom prst="rect">
            <a:avLst/>
          </a:prstGeom>
          <a:noFill/>
        </p:spPr>
        <p:txBody>
          <a:bodyPr wrap="square" rtlCol="0">
            <a:spAutoFit/>
          </a:bodyPr>
          <a:lstStyle/>
          <a:p>
            <a:pPr algn="just"/>
            <a:r>
              <a:rPr lang="en-US" sz="1800" dirty="0" err="1"/>
              <a:t>Pergamentille</a:t>
            </a:r>
            <a:r>
              <a:rPr lang="en-US" sz="1800" dirty="0"/>
              <a:t> </a:t>
            </a:r>
            <a:r>
              <a:rPr lang="en-US" sz="1800" dirty="0" err="1"/>
              <a:t>painettu</a:t>
            </a:r>
            <a:r>
              <a:rPr lang="en-US" sz="1800" dirty="0"/>
              <a:t> </a:t>
            </a:r>
            <a:r>
              <a:rPr lang="en-US" sz="1800" dirty="0" err="1"/>
              <a:t>laitos</a:t>
            </a:r>
            <a:r>
              <a:rPr lang="en-US" sz="1800" dirty="0"/>
              <a:t> </a:t>
            </a:r>
            <a:r>
              <a:rPr lang="en-US" sz="1800" dirty="0" err="1"/>
              <a:t>kyseisestä</a:t>
            </a:r>
            <a:r>
              <a:rPr lang="en-US" sz="1800" dirty="0"/>
              <a:t> </a:t>
            </a:r>
            <a:r>
              <a:rPr lang="en-US" sz="1800" dirty="0" err="1"/>
              <a:t>messukirjasta</a:t>
            </a:r>
            <a:r>
              <a:rPr lang="en-US" sz="1800" dirty="0"/>
              <a:t> on Jyväskylän yliopiston </a:t>
            </a:r>
            <a:r>
              <a:rPr lang="en-US" sz="1800" dirty="0" err="1"/>
              <a:t>Avoimen</a:t>
            </a:r>
            <a:r>
              <a:rPr lang="en-US" sz="1800" dirty="0"/>
              <a:t> </a:t>
            </a:r>
            <a:r>
              <a:rPr lang="en-US" sz="1800" dirty="0" err="1"/>
              <a:t>tiedon</a:t>
            </a:r>
            <a:r>
              <a:rPr lang="en-US" sz="1800" dirty="0"/>
              <a:t> </a:t>
            </a:r>
            <a:r>
              <a:rPr lang="en-US" sz="1800" dirty="0" err="1"/>
              <a:t>keskuksen</a:t>
            </a:r>
            <a:r>
              <a:rPr lang="en-US" sz="1800" dirty="0"/>
              <a:t> </a:t>
            </a:r>
            <a:r>
              <a:rPr lang="en-US" sz="1800" dirty="0" err="1"/>
              <a:t>kirjaston</a:t>
            </a:r>
            <a:r>
              <a:rPr lang="en-US" sz="1800" dirty="0"/>
              <a:t> </a:t>
            </a:r>
            <a:r>
              <a:rPr lang="en-US" sz="1800" dirty="0" err="1"/>
              <a:t>suurin</a:t>
            </a:r>
            <a:r>
              <a:rPr lang="en-US" sz="1800" dirty="0"/>
              <a:t> </a:t>
            </a:r>
            <a:r>
              <a:rPr lang="en-US" sz="1800" dirty="0" err="1"/>
              <a:t>aarre</a:t>
            </a:r>
            <a:r>
              <a:rPr lang="en-US" sz="1800" dirty="0"/>
              <a:t>. Jyväskylän </a:t>
            </a:r>
            <a:r>
              <a:rPr lang="en-US" sz="1800" dirty="0" err="1"/>
              <a:t>kappale</a:t>
            </a:r>
            <a:r>
              <a:rPr lang="en-US" sz="1800" dirty="0"/>
              <a:t> on </a:t>
            </a:r>
            <a:r>
              <a:rPr lang="en-US" sz="1800" dirty="0" err="1"/>
              <a:t>koottu</a:t>
            </a:r>
            <a:r>
              <a:rPr lang="en-US" sz="1800" dirty="0"/>
              <a:t> </a:t>
            </a:r>
            <a:r>
              <a:rPr lang="en-US" sz="1800" dirty="0" err="1"/>
              <a:t>voutien</a:t>
            </a:r>
            <a:r>
              <a:rPr lang="en-US" sz="1800" dirty="0"/>
              <a:t> </a:t>
            </a:r>
            <a:r>
              <a:rPr lang="en-US" sz="1800" dirty="0" err="1"/>
              <a:t>tilikirjoissa</a:t>
            </a:r>
            <a:r>
              <a:rPr lang="en-US" sz="1800" dirty="0"/>
              <a:t> </a:t>
            </a:r>
            <a:r>
              <a:rPr lang="en-US" sz="1800" dirty="0" err="1"/>
              <a:t>meidän</a:t>
            </a:r>
            <a:r>
              <a:rPr lang="en-US" sz="1800" dirty="0"/>
              <a:t> </a:t>
            </a:r>
            <a:r>
              <a:rPr lang="en-US" sz="1800" dirty="0" err="1"/>
              <a:t>päiviimme</a:t>
            </a:r>
            <a:r>
              <a:rPr lang="en-US" sz="1800" dirty="0"/>
              <a:t> </a:t>
            </a:r>
            <a:r>
              <a:rPr lang="en-US" sz="1800" dirty="0" err="1"/>
              <a:t>säilyneistä</a:t>
            </a:r>
            <a:r>
              <a:rPr lang="en-US" sz="1800" dirty="0"/>
              <a:t> </a:t>
            </a:r>
            <a:r>
              <a:rPr lang="en-US" sz="1800" dirty="0" err="1"/>
              <a:t>irtolehdistä</a:t>
            </a:r>
            <a:r>
              <a:rPr lang="en-US" sz="1800" dirty="0"/>
              <a:t>, ja se on </a:t>
            </a:r>
            <a:r>
              <a:rPr lang="en-US" sz="1800" dirty="0" err="1"/>
              <a:t>hieman</a:t>
            </a:r>
            <a:r>
              <a:rPr lang="en-US" sz="1800" dirty="0"/>
              <a:t> </a:t>
            </a:r>
            <a:r>
              <a:rPr lang="en-US" sz="1800" dirty="0" err="1"/>
              <a:t>vaillinainen</a:t>
            </a:r>
            <a:r>
              <a:rPr lang="en-US" sz="1800" dirty="0"/>
              <a:t> </a:t>
            </a:r>
            <a:r>
              <a:rPr lang="en-US" sz="1800" dirty="0" err="1"/>
              <a:t>kuten</a:t>
            </a:r>
            <a:r>
              <a:rPr lang="en-US" sz="1800" dirty="0"/>
              <a:t> </a:t>
            </a:r>
            <a:r>
              <a:rPr lang="en-US" sz="1800" dirty="0" err="1"/>
              <a:t>kaikki</a:t>
            </a:r>
            <a:r>
              <a:rPr lang="en-US" sz="1800" dirty="0"/>
              <a:t> </a:t>
            </a:r>
            <a:r>
              <a:rPr lang="en-US" sz="1800" dirty="0" err="1"/>
              <a:t>muutkin</a:t>
            </a:r>
            <a:r>
              <a:rPr lang="en-US" sz="1800" dirty="0"/>
              <a:t> </a:t>
            </a:r>
            <a:r>
              <a:rPr lang="en-US" sz="1800" dirty="0" err="1"/>
              <a:t>säilyneet</a:t>
            </a:r>
            <a:r>
              <a:rPr lang="en-US" sz="1800" dirty="0"/>
              <a:t> </a:t>
            </a:r>
            <a:r>
              <a:rPr lang="en-US" sz="1800" dirty="0" err="1"/>
              <a:t>kappaleet</a:t>
            </a:r>
            <a:r>
              <a:rPr lang="en-US" sz="1800" dirty="0"/>
              <a:t>. </a:t>
            </a:r>
          </a:p>
          <a:p>
            <a:endParaRPr lang="fi-FI" dirty="0"/>
          </a:p>
        </p:txBody>
      </p:sp>
    </p:spTree>
    <p:extLst>
      <p:ext uri="{BB962C8B-B14F-4D97-AF65-F5344CB8AC3E}">
        <p14:creationId xmlns:p14="http://schemas.microsoft.com/office/powerpoint/2010/main" val="156514424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250"/>
                                        <p:tgtEl>
                                          <p:spTgt spid="14"/>
                                        </p:tgtEl>
                                      </p:cBhvr>
                                    </p:animEffect>
                                    <p:anim calcmode="lin" valueType="num">
                                      <p:cBhvr>
                                        <p:cTn id="8" dur="3250" fill="hold"/>
                                        <p:tgtEl>
                                          <p:spTgt spid="14"/>
                                        </p:tgtEl>
                                        <p:attrNameLst>
                                          <p:attrName>ppt_x</p:attrName>
                                        </p:attrNameLst>
                                      </p:cBhvr>
                                      <p:tavLst>
                                        <p:tav tm="0">
                                          <p:val>
                                            <p:strVal val="#ppt_x"/>
                                          </p:val>
                                        </p:tav>
                                        <p:tav tm="100000">
                                          <p:val>
                                            <p:strVal val="#ppt_x"/>
                                          </p:val>
                                        </p:tav>
                                      </p:tavLst>
                                    </p:anim>
                                    <p:anim calcmode="lin" valueType="num">
                                      <p:cBhvr>
                                        <p:cTn id="9" dur="325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4500"/>
                            </p:stCondLst>
                            <p:childTnLst>
                              <p:par>
                                <p:cTn id="11" presetID="10" presetClass="entr" presetSubtype="0" fill="hold" grpId="0" nodeType="afterEffect">
                                  <p:stCondLst>
                                    <p:cond delay="1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000"/>
                                        <p:tgtEl>
                                          <p:spTgt spid="2"/>
                                        </p:tgtEl>
                                      </p:cBhvr>
                                    </p:animEffect>
                                  </p:childTnLst>
                                </p:cTn>
                              </p:par>
                            </p:childTnLst>
                          </p:cTn>
                        </p:par>
                        <p:par>
                          <p:cTn id="14" fill="hold">
                            <p:stCondLst>
                              <p:cond delay="9000"/>
                            </p:stCondLst>
                            <p:childTnLst>
                              <p:par>
                                <p:cTn id="15" presetID="42" presetClass="entr" presetSubtype="0" fill="hold" nodeType="afterEffect">
                                  <p:stCondLst>
                                    <p:cond delay="25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1250"/>
                            </p:stCondLst>
                            <p:childTnLst>
                              <p:par>
                                <p:cTn id="21" presetID="10" presetClass="entr" presetSubtype="0" fill="hold" grpId="0" nodeType="afterEffect">
                                  <p:stCondLst>
                                    <p:cond delay="25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3000"/>
                                        <p:tgtEl>
                                          <p:spTgt spid="9">
                                            <p:txEl>
                                              <p:pRg st="0" end="0"/>
                                            </p:txEl>
                                          </p:spTgt>
                                        </p:tgtEl>
                                      </p:cBhvr>
                                    </p:animEffect>
                                  </p:childTnLst>
                                </p:cTn>
                              </p:par>
                            </p:childTnLst>
                          </p:cTn>
                        </p:par>
                        <p:par>
                          <p:cTn id="24" fill="hold">
                            <p:stCondLst>
                              <p:cond delay="14500"/>
                            </p:stCondLst>
                            <p:childTnLst>
                              <p:par>
                                <p:cTn id="25" presetID="10" presetClass="entr" presetSubtype="0" fill="hold" grpId="0" nodeType="afterEffect">
                                  <p:stCondLst>
                                    <p:cond delay="7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bldP spid="1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95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914A0A47-B420-46C6-975C-9338265CDB3C}"/>
              </a:ext>
            </a:extLst>
          </p:cNvPr>
          <p:cNvSpPr>
            <a:spLocks noGrp="1"/>
          </p:cNvSpPr>
          <p:nvPr>
            <p:ph type="title"/>
          </p:nvPr>
        </p:nvSpPr>
        <p:spPr>
          <a:xfrm>
            <a:off x="544645" y="462685"/>
            <a:ext cx="6399079" cy="1756640"/>
          </a:xfrm>
        </p:spPr>
        <p:txBody>
          <a:bodyPr vert="horz" lIns="91440" tIns="45720" rIns="91440" bIns="45720" rtlCol="0" anchor="ctr">
            <a:noAutofit/>
          </a:bodyPr>
          <a:lstStyle/>
          <a:p>
            <a:pPr algn="just"/>
            <a:r>
              <a:rPr lang="fi-FI" sz="1800" b="0" i="0" dirty="0">
                <a:solidFill>
                  <a:schemeClr val="bg2"/>
                </a:solidFill>
                <a:effectLst/>
                <a:latin typeface="+mn-lt"/>
              </a:rPr>
              <a:t>Kesti kuitenkin muutamia vuosikymmeniä ennen kuin tilikirjojen kansilehtiin ja -täytteisiin alettiin kiinnittää enemmän huomiota.</a:t>
            </a:r>
            <a:br>
              <a:rPr lang="fi-FI" sz="1800" b="0" i="0" dirty="0">
                <a:solidFill>
                  <a:schemeClr val="bg2"/>
                </a:solidFill>
                <a:effectLst/>
                <a:latin typeface="+mn-lt"/>
              </a:rPr>
            </a:br>
            <a:r>
              <a:rPr lang="fi-FI" sz="1800" b="0" i="0" dirty="0">
                <a:solidFill>
                  <a:schemeClr val="bg2"/>
                </a:solidFill>
                <a:effectLst/>
                <a:latin typeface="+mn-lt"/>
              </a:rPr>
              <a:t>1840-luvulla pergamenttilehtiä irrotettiin tilikirjojen ympäriltä, ja pergamenteista muodostettiin erillinen kokoelma, joka siirrettiin Helsingin yliopiston kirjastoon. </a:t>
            </a:r>
            <a:endParaRPr lang="en-US" sz="1800" kern="1200" dirty="0">
              <a:solidFill>
                <a:schemeClr val="bg2"/>
              </a:solidFill>
              <a:latin typeface="+mn-lt"/>
              <a:ea typeface="+mj-ea"/>
              <a:cs typeface="+mj-cs"/>
            </a:endParaRPr>
          </a:p>
        </p:txBody>
      </p:sp>
      <p:pic>
        <p:nvPicPr>
          <p:cNvPr id="8" name="Sisällön paikkamerkki 7">
            <a:extLst>
              <a:ext uri="{FF2B5EF4-FFF2-40B4-BE49-F238E27FC236}">
                <a16:creationId xmlns:a16="http://schemas.microsoft.com/office/drawing/2014/main" id="{0FB02F00-CBA0-43A3-ABF9-045751B3D1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rot="16200000">
            <a:off x="3616929" y="2774252"/>
            <a:ext cx="4080255" cy="3442803"/>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14">
            <a:extLst>
              <a:ext uri="{FF2B5EF4-FFF2-40B4-BE49-F238E27FC236}">
                <a16:creationId xmlns:a16="http://schemas.microsoft.com/office/drawing/2014/main" id="{78A110DF-154F-130F-F93C-FC56AD831674}"/>
              </a:ext>
            </a:extLst>
          </p:cNvPr>
          <p:cNvSpPr>
            <a:spLocks noGrp="1"/>
          </p:cNvSpPr>
          <p:nvPr>
            <p:ph sz="half" idx="2"/>
          </p:nvPr>
        </p:nvSpPr>
        <p:spPr>
          <a:xfrm>
            <a:off x="7753350" y="419099"/>
            <a:ext cx="3857625" cy="5172075"/>
          </a:xfrm>
        </p:spPr>
        <p:txBody>
          <a:bodyPr vert="horz" lIns="91440" tIns="45720" rIns="91440" bIns="45720" rtlCol="0" anchor="ctr">
            <a:normAutofit/>
          </a:bodyPr>
          <a:lstStyle/>
          <a:p>
            <a:pPr marL="0" indent="0" algn="just">
              <a:buNone/>
            </a:pPr>
            <a:r>
              <a:rPr lang="en-US" sz="1800" kern="1200" dirty="0" err="1">
                <a:solidFill>
                  <a:srgbClr val="FFFFFF"/>
                </a:solidFill>
                <a:latin typeface="+mn-lt"/>
                <a:ea typeface="+mj-ea"/>
                <a:cs typeface="+mj-cs"/>
              </a:rPr>
              <a:t>Näistä</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irrallisista</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pergamenttilehdistä</a:t>
            </a:r>
            <a:r>
              <a:rPr lang="en-US" sz="1800" kern="1200" dirty="0">
                <a:solidFill>
                  <a:srgbClr val="FFFFFF"/>
                </a:solidFill>
                <a:latin typeface="+mn-lt"/>
                <a:ea typeface="+mj-ea"/>
                <a:cs typeface="+mj-cs"/>
              </a:rPr>
              <a:t> on </a:t>
            </a:r>
            <a:r>
              <a:rPr lang="en-US" sz="1800" kern="1200" dirty="0" err="1">
                <a:solidFill>
                  <a:srgbClr val="FFFFFF"/>
                </a:solidFill>
                <a:latin typeface="+mn-lt"/>
                <a:ea typeface="+mj-ea"/>
                <a:cs typeface="+mj-cs"/>
              </a:rPr>
              <a:t>koottu</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Jyväskylänkin</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Missale</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Aboense</a:t>
            </a:r>
            <a:r>
              <a:rPr lang="en-US" sz="1800" kern="1200" dirty="0">
                <a:solidFill>
                  <a:srgbClr val="FFFFFF"/>
                </a:solidFill>
                <a:latin typeface="+mn-lt"/>
                <a:ea typeface="+mj-ea"/>
                <a:cs typeface="+mj-cs"/>
              </a:rPr>
              <a:t>. Se </a:t>
            </a:r>
            <a:r>
              <a:rPr lang="en-US" sz="1800" kern="1200" dirty="0" err="1">
                <a:solidFill>
                  <a:srgbClr val="FFFFFF"/>
                </a:solidFill>
                <a:latin typeface="+mn-lt"/>
                <a:ea typeface="+mj-ea"/>
                <a:cs typeface="+mj-cs"/>
              </a:rPr>
              <a:t>sisältää</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useita</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kauniita</a:t>
            </a:r>
            <a:r>
              <a:rPr lang="en-US" sz="1800" dirty="0">
                <a:solidFill>
                  <a:srgbClr val="FFFFFF"/>
                </a:solidFill>
                <a:ea typeface="+mj-ea"/>
                <a:cs typeface="+mj-cs"/>
              </a:rPr>
              <a:t> </a:t>
            </a:r>
            <a:r>
              <a:rPr lang="en-US" sz="1800" kern="1200" dirty="0">
                <a:solidFill>
                  <a:srgbClr val="FFFFFF"/>
                </a:solidFill>
                <a:latin typeface="+mn-lt"/>
                <a:ea typeface="+mj-ea"/>
                <a:cs typeface="+mj-cs"/>
              </a:rPr>
              <a:t>ja </a:t>
            </a:r>
            <a:r>
              <a:rPr lang="en-US" sz="1800" kern="1200" dirty="0" err="1">
                <a:solidFill>
                  <a:srgbClr val="FFFFFF"/>
                </a:solidFill>
                <a:latin typeface="+mn-lt"/>
                <a:ea typeface="+mj-ea"/>
                <a:cs typeface="+mj-cs"/>
              </a:rPr>
              <a:t>lähes</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turmeltumattomina</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säilyneitä</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sivuja</a:t>
            </a:r>
            <a:r>
              <a:rPr lang="en-US" sz="1800" kern="1200" dirty="0">
                <a:solidFill>
                  <a:srgbClr val="FFFFFF"/>
                </a:solidFill>
                <a:latin typeface="+mn-lt"/>
                <a:ea typeface="+mj-ea"/>
                <a:cs typeface="+mj-cs"/>
              </a:rPr>
              <a:t>. </a:t>
            </a:r>
          </a:p>
          <a:p>
            <a:pPr marL="0" indent="0" algn="just">
              <a:buNone/>
            </a:pPr>
            <a:r>
              <a:rPr lang="en-US" sz="1800" kern="1200" dirty="0" err="1">
                <a:solidFill>
                  <a:srgbClr val="FFFFFF"/>
                </a:solidFill>
                <a:latin typeface="+mn-lt"/>
                <a:ea typeface="+mj-ea"/>
                <a:cs typeface="+mj-cs"/>
              </a:rPr>
              <a:t>Osa</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pergamenttilehdistä</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taas</a:t>
            </a:r>
            <a:r>
              <a:rPr lang="en-US" sz="1800" kern="1200" dirty="0">
                <a:solidFill>
                  <a:srgbClr val="FFFFFF"/>
                </a:solidFill>
                <a:latin typeface="+mn-lt"/>
                <a:ea typeface="+mj-ea"/>
                <a:cs typeface="+mj-cs"/>
              </a:rPr>
              <a:t> on </a:t>
            </a:r>
            <a:r>
              <a:rPr lang="en-US" sz="1800" kern="1200" dirty="0" err="1">
                <a:solidFill>
                  <a:srgbClr val="FFFFFF"/>
                </a:solidFill>
                <a:latin typeface="+mn-lt"/>
                <a:ea typeface="+mj-ea"/>
                <a:cs typeface="+mj-cs"/>
              </a:rPr>
              <a:t>huonokuntoisempia</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Mustuneet</a:t>
            </a:r>
            <a:r>
              <a:rPr lang="en-US" sz="1800" kern="1200" dirty="0">
                <a:solidFill>
                  <a:srgbClr val="FFFFFF"/>
                </a:solidFill>
                <a:latin typeface="+mn-lt"/>
                <a:ea typeface="+mj-ea"/>
                <a:cs typeface="+mj-cs"/>
              </a:rPr>
              <a:t> ja pa-</a:t>
            </a:r>
            <a:r>
              <a:rPr lang="en-US" sz="1800" kern="1200" dirty="0" err="1">
                <a:solidFill>
                  <a:srgbClr val="FFFFFF"/>
                </a:solidFill>
                <a:latin typeface="+mn-lt"/>
                <a:ea typeface="+mj-ea"/>
                <a:cs typeface="+mj-cs"/>
              </a:rPr>
              <a:t>laneet</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reunat</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kertovat</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kosketuksesta</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tulen</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kanssa</a:t>
            </a:r>
            <a:r>
              <a:rPr lang="en-US" sz="1800" kern="1200" dirty="0">
                <a:solidFill>
                  <a:srgbClr val="FFFFFF"/>
                </a:solidFill>
                <a:latin typeface="+mn-lt"/>
                <a:ea typeface="+mj-ea"/>
                <a:cs typeface="+mj-cs"/>
              </a:rPr>
              <a:t>, ja </a:t>
            </a:r>
            <a:r>
              <a:rPr lang="en-US" sz="1800" kern="1200" dirty="0" err="1">
                <a:solidFill>
                  <a:srgbClr val="FFFFFF"/>
                </a:solidFill>
                <a:latin typeface="+mn-lt"/>
                <a:ea typeface="+mj-ea"/>
                <a:cs typeface="+mj-cs"/>
              </a:rPr>
              <a:t>aika</a:t>
            </a:r>
            <a:r>
              <a:rPr lang="en-US" sz="1800" kern="1200" dirty="0">
                <a:solidFill>
                  <a:srgbClr val="FFFFFF"/>
                </a:solidFill>
                <a:latin typeface="+mn-lt"/>
                <a:ea typeface="+mj-ea"/>
                <a:cs typeface="+mj-cs"/>
              </a:rPr>
              <a:t> on </a:t>
            </a:r>
            <a:r>
              <a:rPr lang="en-US" sz="1800" kern="1200" dirty="0" err="1">
                <a:solidFill>
                  <a:srgbClr val="FFFFFF"/>
                </a:solidFill>
                <a:latin typeface="+mn-lt"/>
                <a:ea typeface="+mj-ea"/>
                <a:cs typeface="+mj-cs"/>
              </a:rPr>
              <a:t>jättänyt</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jälkensä</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lehdille</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reikinä</a:t>
            </a:r>
            <a:r>
              <a:rPr lang="en-US" sz="1800" dirty="0">
                <a:solidFill>
                  <a:srgbClr val="FFFFFF"/>
                </a:solidFill>
                <a:ea typeface="+mj-ea"/>
                <a:cs typeface="+mj-cs"/>
              </a:rPr>
              <a:t>, </a:t>
            </a:r>
            <a:r>
              <a:rPr lang="en-US" sz="1800" kern="1200" dirty="0" err="1">
                <a:solidFill>
                  <a:srgbClr val="FFFFFF"/>
                </a:solidFill>
                <a:latin typeface="+mn-lt"/>
                <a:ea typeface="+mj-ea"/>
                <a:cs typeface="+mj-cs"/>
              </a:rPr>
              <a:t>repeäminä</a:t>
            </a:r>
            <a:r>
              <a:rPr lang="en-US" sz="1800" kern="1200" dirty="0">
                <a:solidFill>
                  <a:srgbClr val="FFFFFF"/>
                </a:solidFill>
                <a:latin typeface="+mn-lt"/>
                <a:ea typeface="+mj-ea"/>
                <a:cs typeface="+mj-cs"/>
              </a:rPr>
              <a:t> ja </a:t>
            </a:r>
            <a:r>
              <a:rPr lang="en-US" sz="1800" kern="1200" dirty="0" err="1">
                <a:solidFill>
                  <a:srgbClr val="FFFFFF"/>
                </a:solidFill>
                <a:latin typeface="+mn-lt"/>
                <a:ea typeface="+mj-ea"/>
                <a:cs typeface="+mj-cs"/>
              </a:rPr>
              <a:t>likakerroksina</a:t>
            </a:r>
            <a:r>
              <a:rPr lang="en-US" sz="1800" kern="1200" dirty="0">
                <a:solidFill>
                  <a:srgbClr val="FFFFFF"/>
                </a:solidFill>
                <a:latin typeface="+mn-lt"/>
                <a:ea typeface="+mj-ea"/>
                <a:cs typeface="+mj-cs"/>
              </a:rPr>
              <a:t>. </a:t>
            </a:r>
          </a:p>
          <a:p>
            <a:pPr marL="0" indent="0" algn="just">
              <a:buNone/>
            </a:pPr>
            <a:r>
              <a:rPr lang="en-US" sz="1800" kern="1200" dirty="0" err="1">
                <a:solidFill>
                  <a:srgbClr val="FFFFFF"/>
                </a:solidFill>
                <a:latin typeface="+mn-lt"/>
                <a:ea typeface="+mj-ea"/>
                <a:cs typeface="+mj-cs"/>
              </a:rPr>
              <a:t>Pergamenttilehtien</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uusiokäytöstä</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taas</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kielivät</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lukuisat</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voudinmerkinnät</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liitu-jäljet</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sekä</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lehtien</a:t>
            </a:r>
            <a:r>
              <a:rPr lang="en-US" sz="1800" kern="1200" dirty="0">
                <a:solidFill>
                  <a:srgbClr val="FFFFFF"/>
                </a:solidFill>
                <a:latin typeface="+mn-lt"/>
                <a:ea typeface="+mj-ea"/>
                <a:cs typeface="+mj-cs"/>
              </a:rPr>
              <a:t> </a:t>
            </a:r>
            <a:r>
              <a:rPr lang="en-US" sz="1800" kern="1200" dirty="0" err="1">
                <a:solidFill>
                  <a:srgbClr val="FFFFFF"/>
                </a:solidFill>
                <a:latin typeface="+mn-lt"/>
                <a:ea typeface="+mj-ea"/>
                <a:cs typeface="+mj-cs"/>
              </a:rPr>
              <a:t>taitokset</a:t>
            </a:r>
            <a:r>
              <a:rPr lang="en-US" sz="1800" kern="1200" dirty="0">
                <a:solidFill>
                  <a:srgbClr val="FFFFFF"/>
                </a:solidFill>
                <a:latin typeface="+mn-lt"/>
                <a:ea typeface="+mj-ea"/>
                <a:cs typeface="+mj-cs"/>
              </a:rPr>
              <a:t> ja </a:t>
            </a:r>
            <a:r>
              <a:rPr lang="en-US" sz="1800" kern="1200" dirty="0" err="1">
                <a:solidFill>
                  <a:srgbClr val="FFFFFF"/>
                </a:solidFill>
                <a:latin typeface="+mn-lt"/>
                <a:ea typeface="+mj-ea"/>
                <a:cs typeface="+mj-cs"/>
              </a:rPr>
              <a:t>leik-kaukset</a:t>
            </a:r>
            <a:r>
              <a:rPr lang="en-US" sz="1800" kern="1200" dirty="0">
                <a:solidFill>
                  <a:srgbClr val="FFFFFF"/>
                </a:solidFill>
                <a:latin typeface="+mn-lt"/>
                <a:ea typeface="+mj-ea"/>
                <a:cs typeface="+mj-cs"/>
              </a:rPr>
              <a:t>.</a:t>
            </a:r>
            <a:endParaRPr lang="en-US" sz="1800" dirty="0">
              <a:solidFill>
                <a:srgbClr val="FFFFFF"/>
              </a:solidFill>
            </a:endParaRPr>
          </a:p>
        </p:txBody>
      </p:sp>
      <p:pic>
        <p:nvPicPr>
          <p:cNvPr id="6" name="Sisällön paikkamerkki 5">
            <a:extLst>
              <a:ext uri="{FF2B5EF4-FFF2-40B4-BE49-F238E27FC236}">
                <a16:creationId xmlns:a16="http://schemas.microsoft.com/office/drawing/2014/main" id="{64FCDABC-0559-43D4-BA58-DDE5B35DB0B2}"/>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b="-3"/>
          <a:stretch/>
        </p:blipFill>
        <p:spPr>
          <a:xfrm rot="5400000">
            <a:off x="3005" y="2774738"/>
            <a:ext cx="4080254" cy="3442801"/>
          </a:xfrm>
          <a:prstGeom prst="rect">
            <a:avLst/>
          </a:prstGeom>
        </p:spPr>
      </p:pic>
    </p:spTree>
    <p:extLst>
      <p:ext uri="{BB962C8B-B14F-4D97-AF65-F5344CB8AC3E}">
        <p14:creationId xmlns:p14="http://schemas.microsoft.com/office/powerpoint/2010/main" val="2590881436"/>
      </p:ext>
    </p:extLst>
  </p:cSld>
  <p:clrMapOvr>
    <a:masterClrMapping/>
  </p:clrMapOvr>
  <mc:AlternateContent xmlns:mc="http://schemas.openxmlformats.org/markup-compatibility/2006" xmlns:p14="http://schemas.microsoft.com/office/powerpoint/2010/main">
    <mc:Choice Requires="p14">
      <p:transition spd="slow" p14:dur="2000" advClick="0" advTm="50000">
        <p:fade/>
      </p:transition>
    </mc:Choice>
    <mc:Fallback xmlns="">
      <p:transition spd="slow" advClick="0" advTm="5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800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2000"/>
                                        <p:tgtEl>
                                          <p:spTgt spid="15">
                                            <p:txEl>
                                              <p:pRg st="0" end="0"/>
                                            </p:txEl>
                                          </p:spTgt>
                                        </p:tgtEl>
                                      </p:cBhvr>
                                    </p:animEffect>
                                  </p:childTnLst>
                                </p:cTn>
                              </p:par>
                            </p:childTnLst>
                          </p:cTn>
                        </p:par>
                        <p:par>
                          <p:cTn id="12" fill="hold">
                            <p:stCondLst>
                              <p:cond delay="13000"/>
                            </p:stCondLst>
                            <p:childTnLst>
                              <p:par>
                                <p:cTn id="13" presetID="10" presetClass="entr" presetSubtype="0" fill="hold" grpId="0" nodeType="afterEffect">
                                  <p:stCondLst>
                                    <p:cond delay="700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2000"/>
                                        <p:tgtEl>
                                          <p:spTgt spid="15">
                                            <p:txEl>
                                              <p:pRg st="1" end="1"/>
                                            </p:txEl>
                                          </p:spTgt>
                                        </p:tgtEl>
                                      </p:cBhvr>
                                    </p:animEffect>
                                  </p:childTnLst>
                                </p:cTn>
                              </p:par>
                            </p:childTnLst>
                          </p:cTn>
                        </p:par>
                        <p:par>
                          <p:cTn id="16" fill="hold">
                            <p:stCondLst>
                              <p:cond delay="22000"/>
                            </p:stCondLst>
                            <p:childTnLst>
                              <p:par>
                                <p:cTn id="17" presetID="10" presetClass="entr" presetSubtype="0" fill="hold" grpId="0" nodeType="afterEffect">
                                  <p:stCondLst>
                                    <p:cond delay="800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2000"/>
                                        <p:tgtEl>
                                          <p:spTgt spid="15">
                                            <p:txEl>
                                              <p:pRg st="2" end="2"/>
                                            </p:txEl>
                                          </p:spTgt>
                                        </p:tgtEl>
                                      </p:cBhvr>
                                    </p:animEffect>
                                  </p:childTnLst>
                                </p:cTn>
                              </p:par>
                            </p:childTnLst>
                          </p:cTn>
                        </p:par>
                        <p:par>
                          <p:cTn id="20" fill="hold">
                            <p:stCondLst>
                              <p:cond delay="32000"/>
                            </p:stCondLst>
                            <p:childTnLst>
                              <p:par>
                                <p:cTn id="21" presetID="6" presetClass="emph" presetSubtype="0" fill="hold" nodeType="afterEffect">
                                  <p:stCondLst>
                                    <p:cond delay="5000"/>
                                  </p:stCondLst>
                                  <p:childTnLst>
                                    <p:animScale>
                                      <p:cBhvr>
                                        <p:cTn id="22" dur="5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Otsikko 1">
            <a:extLst>
              <a:ext uri="{FF2B5EF4-FFF2-40B4-BE49-F238E27FC236}">
                <a16:creationId xmlns:a16="http://schemas.microsoft.com/office/drawing/2014/main" id="{052F3CAB-6D05-4551-9663-5972519ECAB8}"/>
              </a:ext>
            </a:extLst>
          </p:cNvPr>
          <p:cNvSpPr>
            <a:spLocks noGrp="1"/>
          </p:cNvSpPr>
          <p:nvPr>
            <p:ph type="title"/>
          </p:nvPr>
        </p:nvSpPr>
        <p:spPr>
          <a:xfrm>
            <a:off x="6124575" y="650875"/>
            <a:ext cx="4457702" cy="1325563"/>
          </a:xfrm>
        </p:spPr>
        <p:txBody>
          <a:bodyPr vert="horz" lIns="91440" tIns="45720" rIns="91440" bIns="45720" rtlCol="0" anchor="b">
            <a:normAutofit/>
          </a:bodyPr>
          <a:lstStyle/>
          <a:p>
            <a:r>
              <a:rPr lang="en-US" sz="3800" dirty="0" err="1">
                <a:solidFill>
                  <a:schemeClr val="bg1"/>
                </a:solidFill>
              </a:rPr>
              <a:t>Voutien</a:t>
            </a:r>
            <a:r>
              <a:rPr lang="en-US" sz="3800" dirty="0">
                <a:solidFill>
                  <a:schemeClr val="bg1"/>
                </a:solidFill>
              </a:rPr>
              <a:t> </a:t>
            </a:r>
            <a:r>
              <a:rPr lang="en-US" sz="3800" dirty="0" err="1">
                <a:solidFill>
                  <a:schemeClr val="bg1"/>
                </a:solidFill>
              </a:rPr>
              <a:t>merkinnät</a:t>
            </a:r>
            <a:br>
              <a:rPr lang="en-US" sz="3800" dirty="0">
                <a:solidFill>
                  <a:schemeClr val="bg1"/>
                </a:solidFill>
              </a:rPr>
            </a:br>
            <a:endParaRPr lang="en-US" sz="3800" dirty="0">
              <a:solidFill>
                <a:schemeClr val="bg1"/>
              </a:solidFill>
            </a:endParaRPr>
          </a:p>
        </p:txBody>
      </p:sp>
      <p:pic>
        <p:nvPicPr>
          <p:cNvPr id="6" name="Sisällön paikkamerkki 5">
            <a:extLst>
              <a:ext uri="{FF2B5EF4-FFF2-40B4-BE49-F238E27FC236}">
                <a16:creationId xmlns:a16="http://schemas.microsoft.com/office/drawing/2014/main" id="{B459AFC5-E878-4E3D-8E14-49ED19F772A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rot="5400000">
            <a:off x="-651673" y="944411"/>
            <a:ext cx="7228527" cy="4819018"/>
          </a:xfrm>
          <a:prstGeom prst="rect">
            <a:avLst/>
          </a:prstGeom>
        </p:spPr>
      </p:pic>
      <p:sp>
        <p:nvSpPr>
          <p:cNvPr id="4" name="Tekstin paikkamerkki 3">
            <a:extLst>
              <a:ext uri="{FF2B5EF4-FFF2-40B4-BE49-F238E27FC236}">
                <a16:creationId xmlns:a16="http://schemas.microsoft.com/office/drawing/2014/main" id="{B1459DDB-8306-41AC-BBCD-4D2B32FB3456}"/>
              </a:ext>
            </a:extLst>
          </p:cNvPr>
          <p:cNvSpPr>
            <a:spLocks noGrp="1"/>
          </p:cNvSpPr>
          <p:nvPr>
            <p:ph type="body" sz="half" idx="2"/>
          </p:nvPr>
        </p:nvSpPr>
        <p:spPr>
          <a:xfrm>
            <a:off x="6124574" y="2343154"/>
            <a:ext cx="4962525" cy="3095621"/>
          </a:xfrm>
        </p:spPr>
        <p:txBody>
          <a:bodyPr vert="horz" lIns="91440" tIns="45720" rIns="91440" bIns="45720" rtlCol="0">
            <a:normAutofit/>
          </a:bodyPr>
          <a:lstStyle/>
          <a:p>
            <a:pPr algn="just"/>
            <a:r>
              <a:rPr lang="en-US" sz="2000" dirty="0" err="1">
                <a:solidFill>
                  <a:schemeClr val="bg1"/>
                </a:solidFill>
              </a:rPr>
              <a:t>V</a:t>
            </a:r>
            <a:r>
              <a:rPr lang="en-US" sz="2000" b="0" i="0" dirty="0" err="1">
                <a:solidFill>
                  <a:schemeClr val="bg1"/>
                </a:solidFill>
                <a:effectLst/>
              </a:rPr>
              <a:t>oudintilikirjojen</a:t>
            </a:r>
            <a:r>
              <a:rPr lang="en-US" sz="2000" b="0" i="0" dirty="0">
                <a:solidFill>
                  <a:schemeClr val="bg1"/>
                </a:solidFill>
                <a:effectLst/>
              </a:rPr>
              <a:t> </a:t>
            </a:r>
            <a:r>
              <a:rPr lang="en-US" sz="2000" b="0" i="0" dirty="0" err="1">
                <a:solidFill>
                  <a:schemeClr val="bg1"/>
                </a:solidFill>
                <a:effectLst/>
              </a:rPr>
              <a:t>kansilehtinä</a:t>
            </a:r>
            <a:r>
              <a:rPr lang="en-US" sz="2000" b="0" i="0" dirty="0">
                <a:solidFill>
                  <a:schemeClr val="bg1"/>
                </a:solidFill>
                <a:effectLst/>
              </a:rPr>
              <a:t> </a:t>
            </a:r>
            <a:r>
              <a:rPr lang="en-US" sz="2000" b="0" i="0" dirty="0" err="1">
                <a:solidFill>
                  <a:schemeClr val="bg1"/>
                </a:solidFill>
                <a:effectLst/>
              </a:rPr>
              <a:t>palvelleissa</a:t>
            </a:r>
            <a:r>
              <a:rPr lang="en-US" sz="2000" b="0" i="0" dirty="0">
                <a:solidFill>
                  <a:schemeClr val="bg1"/>
                </a:solidFill>
                <a:effectLst/>
              </a:rPr>
              <a:t> </a:t>
            </a:r>
            <a:r>
              <a:rPr lang="en-US" sz="2000" b="0" i="0" dirty="0" err="1">
                <a:solidFill>
                  <a:schemeClr val="bg1"/>
                </a:solidFill>
                <a:effectLst/>
              </a:rPr>
              <a:t>pergamenttisivuissa</a:t>
            </a:r>
            <a:r>
              <a:rPr lang="en-US" sz="2000" b="0" i="0" dirty="0">
                <a:solidFill>
                  <a:schemeClr val="bg1"/>
                </a:solidFill>
                <a:effectLst/>
              </a:rPr>
              <a:t> on </a:t>
            </a:r>
            <a:r>
              <a:rPr lang="en-US" sz="2000" b="0" i="0" dirty="0" err="1">
                <a:solidFill>
                  <a:schemeClr val="bg1"/>
                </a:solidFill>
                <a:effectLst/>
              </a:rPr>
              <a:t>ruotsinkielisiä</a:t>
            </a:r>
            <a:r>
              <a:rPr lang="en-US" sz="2000" dirty="0">
                <a:solidFill>
                  <a:schemeClr val="bg1"/>
                </a:solidFill>
              </a:rPr>
              <a:t>, </a:t>
            </a:r>
            <a:r>
              <a:rPr lang="en-US" sz="2000" dirty="0" err="1">
                <a:solidFill>
                  <a:schemeClr val="bg1"/>
                </a:solidFill>
              </a:rPr>
              <a:t>käsin-kirjoitettuja</a:t>
            </a:r>
            <a:r>
              <a:rPr lang="en-US" sz="2000" dirty="0">
                <a:solidFill>
                  <a:schemeClr val="bg1"/>
                </a:solidFill>
              </a:rPr>
              <a:t> </a:t>
            </a:r>
            <a:r>
              <a:rPr lang="en-US" sz="2000" b="0" i="0" dirty="0" err="1">
                <a:solidFill>
                  <a:schemeClr val="bg1"/>
                </a:solidFill>
                <a:effectLst/>
              </a:rPr>
              <a:t>merkintöjä</a:t>
            </a:r>
            <a:r>
              <a:rPr lang="en-US" sz="2000" b="0" i="0" dirty="0">
                <a:solidFill>
                  <a:schemeClr val="bg1"/>
                </a:solidFill>
                <a:effectLst/>
              </a:rPr>
              <a:t>, </a:t>
            </a:r>
            <a:r>
              <a:rPr lang="en-US" sz="2000" b="0" i="0" dirty="0" err="1">
                <a:solidFill>
                  <a:schemeClr val="bg1"/>
                </a:solidFill>
                <a:effectLst/>
              </a:rPr>
              <a:t>joista</a:t>
            </a:r>
            <a:r>
              <a:rPr lang="en-US" sz="2000" b="0" i="0" dirty="0">
                <a:solidFill>
                  <a:schemeClr val="bg1"/>
                </a:solidFill>
                <a:effectLst/>
              </a:rPr>
              <a:t> </a:t>
            </a:r>
            <a:r>
              <a:rPr lang="en-US" sz="2000" b="0" i="0" dirty="0" err="1">
                <a:solidFill>
                  <a:schemeClr val="bg1"/>
                </a:solidFill>
                <a:effectLst/>
              </a:rPr>
              <a:t>nähdään</a:t>
            </a:r>
            <a:r>
              <a:rPr lang="en-US" sz="2000" b="0" i="0" dirty="0">
                <a:solidFill>
                  <a:schemeClr val="bg1"/>
                </a:solidFill>
                <a:effectLst/>
              </a:rPr>
              <a:t> </a:t>
            </a:r>
            <a:r>
              <a:rPr lang="en-US" sz="2000" b="0" i="0" dirty="0" err="1">
                <a:solidFill>
                  <a:schemeClr val="bg1"/>
                </a:solidFill>
                <a:effectLst/>
              </a:rPr>
              <a:t>millä</a:t>
            </a:r>
            <a:r>
              <a:rPr lang="en-US" sz="2000" b="0" i="0" dirty="0">
                <a:solidFill>
                  <a:schemeClr val="bg1"/>
                </a:solidFill>
                <a:effectLst/>
              </a:rPr>
              <a:t> </a:t>
            </a:r>
            <a:r>
              <a:rPr lang="en-US" sz="2000" b="0" i="0" dirty="0" err="1">
                <a:solidFill>
                  <a:schemeClr val="bg1"/>
                </a:solidFill>
                <a:effectLst/>
              </a:rPr>
              <a:t>alueella</a:t>
            </a:r>
            <a:r>
              <a:rPr lang="en-US" sz="2000" b="0" i="0" dirty="0">
                <a:solidFill>
                  <a:schemeClr val="bg1"/>
                </a:solidFill>
                <a:effectLst/>
              </a:rPr>
              <a:t> ja </a:t>
            </a:r>
            <a:r>
              <a:rPr lang="en-US" sz="2000" b="0" i="0" dirty="0" err="1">
                <a:solidFill>
                  <a:schemeClr val="bg1"/>
                </a:solidFill>
                <a:effectLst/>
              </a:rPr>
              <a:t>minä</a:t>
            </a:r>
            <a:r>
              <a:rPr lang="en-US" sz="2000" b="0" i="0" dirty="0">
                <a:solidFill>
                  <a:schemeClr val="bg1"/>
                </a:solidFill>
                <a:effectLst/>
              </a:rPr>
              <a:t> </a:t>
            </a:r>
            <a:r>
              <a:rPr lang="en-US" sz="2000" b="0" i="0" dirty="0" err="1">
                <a:solidFill>
                  <a:schemeClr val="bg1"/>
                </a:solidFill>
                <a:effectLst/>
              </a:rPr>
              <a:t>aikana</a:t>
            </a:r>
            <a:r>
              <a:rPr lang="en-US" sz="2000" b="0" i="0" dirty="0">
                <a:solidFill>
                  <a:schemeClr val="bg1"/>
                </a:solidFill>
                <a:effectLst/>
              </a:rPr>
              <a:t> </a:t>
            </a:r>
            <a:r>
              <a:rPr lang="en-US" sz="2000" b="0" i="0" dirty="0" err="1">
                <a:solidFill>
                  <a:schemeClr val="bg1"/>
                </a:solidFill>
                <a:effectLst/>
              </a:rPr>
              <a:t>verohallinto</a:t>
            </a:r>
            <a:r>
              <a:rPr lang="en-US" sz="2000" b="0" i="0" dirty="0">
                <a:solidFill>
                  <a:schemeClr val="bg1"/>
                </a:solidFill>
                <a:effectLst/>
              </a:rPr>
              <a:t> on </a:t>
            </a:r>
            <a:r>
              <a:rPr lang="en-US" sz="2000" b="0" i="0" dirty="0" err="1">
                <a:solidFill>
                  <a:schemeClr val="bg1"/>
                </a:solidFill>
                <a:effectLst/>
              </a:rPr>
              <a:t>otta</a:t>
            </a:r>
            <a:r>
              <a:rPr lang="en-US" sz="2000" b="0" i="0" dirty="0">
                <a:solidFill>
                  <a:schemeClr val="bg1"/>
                </a:solidFill>
                <a:effectLst/>
              </a:rPr>
              <a:t>-nut </a:t>
            </a:r>
            <a:r>
              <a:rPr lang="en-US" sz="2000" b="0" i="0" dirty="0" err="1">
                <a:solidFill>
                  <a:schemeClr val="bg1"/>
                </a:solidFill>
                <a:effectLst/>
              </a:rPr>
              <a:t>kyseiset</a:t>
            </a:r>
            <a:r>
              <a:rPr lang="en-US" sz="2000" b="0" i="0" dirty="0">
                <a:solidFill>
                  <a:schemeClr val="bg1"/>
                </a:solidFill>
                <a:effectLst/>
              </a:rPr>
              <a:t> </a:t>
            </a:r>
            <a:r>
              <a:rPr lang="en-US" sz="2000" b="0" i="0" dirty="0" err="1">
                <a:solidFill>
                  <a:schemeClr val="bg1"/>
                </a:solidFill>
                <a:effectLst/>
              </a:rPr>
              <a:t>pergamenttifoliot</a:t>
            </a:r>
            <a:r>
              <a:rPr lang="en-US" sz="2000" b="0" i="0" dirty="0">
                <a:solidFill>
                  <a:schemeClr val="bg1"/>
                </a:solidFill>
                <a:effectLst/>
              </a:rPr>
              <a:t> </a:t>
            </a:r>
            <a:r>
              <a:rPr lang="en-US" sz="2000" b="0" i="0" dirty="0" err="1">
                <a:solidFill>
                  <a:schemeClr val="bg1"/>
                </a:solidFill>
                <a:effectLst/>
              </a:rPr>
              <a:t>uusiokäyttöön</a:t>
            </a:r>
            <a:r>
              <a:rPr lang="en-US" sz="2000" b="0" i="0" dirty="0">
                <a:solidFill>
                  <a:schemeClr val="bg1"/>
                </a:solidFill>
                <a:effectLst/>
              </a:rPr>
              <a:t>.</a:t>
            </a:r>
          </a:p>
          <a:p>
            <a:pPr algn="just"/>
            <a:r>
              <a:rPr lang="en-US" sz="2000" b="0" i="0" dirty="0" err="1">
                <a:solidFill>
                  <a:schemeClr val="bg1"/>
                </a:solidFill>
                <a:effectLst/>
              </a:rPr>
              <a:t>Lisätilan</a:t>
            </a:r>
            <a:r>
              <a:rPr lang="en-US" sz="2000" b="0" i="0" dirty="0">
                <a:solidFill>
                  <a:schemeClr val="bg1"/>
                </a:solidFill>
                <a:effectLst/>
              </a:rPr>
              <a:t> </a:t>
            </a:r>
            <a:r>
              <a:rPr lang="en-US" sz="2000" b="0" i="0" dirty="0" err="1">
                <a:solidFill>
                  <a:schemeClr val="bg1"/>
                </a:solidFill>
                <a:effectLst/>
              </a:rPr>
              <a:t>saamiseksi</a:t>
            </a:r>
            <a:r>
              <a:rPr lang="en-US" sz="2000" b="0" i="0" dirty="0">
                <a:solidFill>
                  <a:schemeClr val="bg1"/>
                </a:solidFill>
                <a:effectLst/>
              </a:rPr>
              <a:t> </a:t>
            </a:r>
            <a:r>
              <a:rPr lang="en-US" sz="2000" b="0" i="0" dirty="0" err="1">
                <a:solidFill>
                  <a:schemeClr val="bg1"/>
                </a:solidFill>
                <a:effectLst/>
              </a:rPr>
              <a:t>lehdet</a:t>
            </a:r>
            <a:r>
              <a:rPr lang="en-US" sz="2000" b="0" i="0" dirty="0">
                <a:solidFill>
                  <a:schemeClr val="bg1"/>
                </a:solidFill>
                <a:effectLst/>
              </a:rPr>
              <a:t> </a:t>
            </a:r>
            <a:r>
              <a:rPr lang="en-US" sz="2000" b="0" i="0" dirty="0" err="1">
                <a:solidFill>
                  <a:schemeClr val="bg1"/>
                </a:solidFill>
                <a:effectLst/>
              </a:rPr>
              <a:t>käännettiin</a:t>
            </a:r>
            <a:r>
              <a:rPr lang="en-US" sz="2000" b="0" i="0" dirty="0">
                <a:solidFill>
                  <a:schemeClr val="bg1"/>
                </a:solidFill>
                <a:effectLst/>
              </a:rPr>
              <a:t> </a:t>
            </a:r>
            <a:r>
              <a:rPr lang="en-US" sz="2000" b="0" i="0" dirty="0" err="1">
                <a:solidFill>
                  <a:schemeClr val="bg1"/>
                </a:solidFill>
                <a:effectLst/>
              </a:rPr>
              <a:t>usein</a:t>
            </a:r>
            <a:r>
              <a:rPr lang="en-US" sz="2000" b="0" i="0" dirty="0">
                <a:solidFill>
                  <a:schemeClr val="bg1"/>
                </a:solidFill>
                <a:effectLst/>
              </a:rPr>
              <a:t> </a:t>
            </a:r>
            <a:r>
              <a:rPr lang="en-US" sz="2000" b="0" i="0" dirty="0" err="1">
                <a:solidFill>
                  <a:schemeClr val="bg1"/>
                </a:solidFill>
                <a:effectLst/>
              </a:rPr>
              <a:t>ylösalaisin</a:t>
            </a:r>
            <a:r>
              <a:rPr lang="en-US" sz="2000" dirty="0">
                <a:solidFill>
                  <a:schemeClr val="bg1"/>
                </a:solidFill>
              </a:rPr>
              <a:t> ja </a:t>
            </a:r>
            <a:r>
              <a:rPr lang="en-US" sz="2000" dirty="0" err="1">
                <a:solidFill>
                  <a:schemeClr val="bg1"/>
                </a:solidFill>
              </a:rPr>
              <a:t>p</a:t>
            </a:r>
            <a:r>
              <a:rPr lang="en-US" sz="2000" b="0" i="0" dirty="0" err="1">
                <a:solidFill>
                  <a:schemeClr val="bg1"/>
                </a:solidFill>
                <a:effectLst/>
              </a:rPr>
              <a:t>ergamentin</a:t>
            </a:r>
            <a:r>
              <a:rPr lang="en-US" sz="2000" b="0" i="0" dirty="0">
                <a:solidFill>
                  <a:schemeClr val="bg1"/>
                </a:solidFill>
                <a:effectLst/>
              </a:rPr>
              <a:t> </a:t>
            </a:r>
            <a:r>
              <a:rPr lang="en-US" sz="2000" b="0" i="0" dirty="0" err="1">
                <a:solidFill>
                  <a:schemeClr val="bg1"/>
                </a:solidFill>
                <a:effectLst/>
              </a:rPr>
              <a:t>alkuperäistä</a:t>
            </a:r>
            <a:r>
              <a:rPr lang="en-US" sz="2000" b="0" i="0" dirty="0">
                <a:solidFill>
                  <a:schemeClr val="bg1"/>
                </a:solidFill>
                <a:effectLst/>
              </a:rPr>
              <a:t> </a:t>
            </a:r>
            <a:r>
              <a:rPr lang="en-US" sz="2000" b="0" i="0" dirty="0" err="1">
                <a:solidFill>
                  <a:schemeClr val="bg1"/>
                </a:solidFill>
                <a:effectLst/>
              </a:rPr>
              <a:t>tekstiä</a:t>
            </a:r>
            <a:r>
              <a:rPr lang="en-US" sz="2000" b="0" i="0" dirty="0">
                <a:solidFill>
                  <a:schemeClr val="bg1"/>
                </a:solidFill>
                <a:effectLst/>
              </a:rPr>
              <a:t> </a:t>
            </a:r>
            <a:r>
              <a:rPr lang="en-US" sz="2000" b="0" i="0" dirty="0" err="1">
                <a:solidFill>
                  <a:schemeClr val="bg1"/>
                </a:solidFill>
                <a:effectLst/>
              </a:rPr>
              <a:t>saatettiin</a:t>
            </a:r>
            <a:r>
              <a:rPr lang="en-US" sz="2000" b="0" i="0" dirty="0">
                <a:solidFill>
                  <a:schemeClr val="bg1"/>
                </a:solidFill>
                <a:effectLst/>
              </a:rPr>
              <a:t> </a:t>
            </a:r>
            <a:r>
              <a:rPr lang="en-US" sz="2000" b="0" i="0" dirty="0" err="1">
                <a:solidFill>
                  <a:schemeClr val="bg1"/>
                </a:solidFill>
                <a:effectLst/>
              </a:rPr>
              <a:t>myös</a:t>
            </a:r>
            <a:r>
              <a:rPr lang="en-US" sz="2000" b="0" i="0" dirty="0">
                <a:solidFill>
                  <a:schemeClr val="bg1"/>
                </a:solidFill>
                <a:effectLst/>
              </a:rPr>
              <a:t> </a:t>
            </a:r>
            <a:r>
              <a:rPr lang="en-US" sz="2000" b="0" i="0" dirty="0" err="1">
                <a:solidFill>
                  <a:schemeClr val="bg1"/>
                </a:solidFill>
                <a:effectLst/>
              </a:rPr>
              <a:t>pyyhkiä</a:t>
            </a:r>
            <a:r>
              <a:rPr lang="en-US" sz="2000" b="0" i="0" dirty="0">
                <a:solidFill>
                  <a:schemeClr val="bg1"/>
                </a:solidFill>
                <a:effectLst/>
              </a:rPr>
              <a:t> pois </a:t>
            </a:r>
            <a:r>
              <a:rPr lang="en-US" sz="2000" b="0" i="0" dirty="0" err="1">
                <a:solidFill>
                  <a:schemeClr val="bg1"/>
                </a:solidFill>
                <a:effectLst/>
              </a:rPr>
              <a:t>muutaman</a:t>
            </a:r>
            <a:r>
              <a:rPr lang="en-US" sz="2000" b="0" i="0" dirty="0">
                <a:solidFill>
                  <a:schemeClr val="bg1"/>
                </a:solidFill>
                <a:effectLst/>
              </a:rPr>
              <a:t> </a:t>
            </a:r>
            <a:r>
              <a:rPr lang="en-US" sz="2000" b="0" i="0" dirty="0" err="1">
                <a:solidFill>
                  <a:schemeClr val="bg1"/>
                </a:solidFill>
                <a:effectLst/>
              </a:rPr>
              <a:t>rivin</a:t>
            </a:r>
            <a:r>
              <a:rPr lang="en-US" sz="2000" b="0" i="0" dirty="0">
                <a:solidFill>
                  <a:schemeClr val="bg1"/>
                </a:solidFill>
                <a:effectLst/>
              </a:rPr>
              <a:t> </a:t>
            </a:r>
            <a:r>
              <a:rPr lang="en-US" sz="2000" b="0" i="0" dirty="0" err="1">
                <a:solidFill>
                  <a:schemeClr val="bg1"/>
                </a:solidFill>
                <a:effectLst/>
              </a:rPr>
              <a:t>verran</a:t>
            </a:r>
            <a:r>
              <a:rPr lang="en-US" sz="2000" b="0" i="0" dirty="0">
                <a:solidFill>
                  <a:schemeClr val="bg1"/>
                </a:solidFill>
                <a:effectLst/>
              </a:rPr>
              <a:t>.</a:t>
            </a:r>
          </a:p>
          <a:p>
            <a:pPr indent="-228600" algn="just">
              <a:buFont typeface="Arial" panose="020B0604020202020204" pitchFamily="34" charset="0"/>
              <a:buChar char="•"/>
            </a:pPr>
            <a:endParaRPr lang="en-US" sz="2000" dirty="0">
              <a:solidFill>
                <a:schemeClr val="bg1"/>
              </a:solidFill>
            </a:endParaRPr>
          </a:p>
        </p:txBody>
      </p:sp>
      <p:cxnSp>
        <p:nvCxnSpPr>
          <p:cNvPr id="31" name="Straight Connector 30">
            <a:extLst>
              <a:ext uri="{FF2B5EF4-FFF2-40B4-BE49-F238E27FC236}">
                <a16:creationId xmlns:a16="http://schemas.microsoft.com/office/drawing/2014/main" id="{C727A21A-62F5-405C-B7A5-439FD39932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102"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2E62CE6-1D21-4565-8E90-0F1D900BEF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108966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28993"/>
      </p:ext>
    </p:extLst>
  </p:cSld>
  <p:clrMapOvr>
    <a:masterClrMapping/>
  </p:clrMapOvr>
  <mc:AlternateContent xmlns:mc="http://schemas.openxmlformats.org/markup-compatibility/2006" xmlns:p14="http://schemas.microsoft.com/office/powerpoint/2010/main">
    <mc:Choice Requires="p14">
      <p:transition spd="slow" p14:dur="2000" advClick="0" advTm="25000">
        <p:fade/>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7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14">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Kuva 2">
            <a:extLst>
              <a:ext uri="{FF2B5EF4-FFF2-40B4-BE49-F238E27FC236}">
                <a16:creationId xmlns:a16="http://schemas.microsoft.com/office/drawing/2014/main" id="{BBEF057D-D3FE-45E9-AF41-4DF3E9AA0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 y="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Tree>
    <p:extLst>
      <p:ext uri="{BB962C8B-B14F-4D97-AF65-F5344CB8AC3E}">
        <p14:creationId xmlns:p14="http://schemas.microsoft.com/office/powerpoint/2010/main" val="2969363330"/>
      </p:ext>
    </p:extLst>
  </p:cSld>
  <p:clrMapOvr>
    <a:masterClrMapping/>
  </p:clrMapOvr>
  <mc:AlternateContent xmlns:mc="http://schemas.openxmlformats.org/markup-compatibility/2006" xmlns:p14="http://schemas.microsoft.com/office/powerpoint/2010/main">
    <mc:Choice Requires="p14">
      <p:transition spd="slow" p14:dur="4000" advClick="0" advTm="12000">
        <p14:reveal/>
      </p:transition>
    </mc:Choice>
    <mc:Fallback xmlns="">
      <p:transition spd="slow" advClick="0" advTm="12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Kuva 2" descr="Kuva, joka sisältää kohteen teksti&#10;&#10;Kuvaus luotu automaattisesti">
            <a:extLst>
              <a:ext uri="{FF2B5EF4-FFF2-40B4-BE49-F238E27FC236}">
                <a16:creationId xmlns:a16="http://schemas.microsoft.com/office/drawing/2014/main" id="{32C8DF95-C33C-4D36-8050-E069AD4A78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600000">
            <a:off x="838198" y="161925"/>
            <a:ext cx="11634420" cy="59609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613837730"/>
      </p:ext>
    </p:extLst>
  </p:cSld>
  <p:clrMapOvr>
    <a:masterClrMapping/>
  </p:clrMapOvr>
  <mc:AlternateContent xmlns:mc="http://schemas.openxmlformats.org/markup-compatibility/2006" xmlns:p14="http://schemas.microsoft.com/office/powerpoint/2010/main">
    <mc:Choice Requires="p14">
      <p:transition spd="slow" p14:dur="4000" advClick="0" advTm="10000">
        <p14:reveal/>
      </p:transition>
    </mc:Choice>
    <mc:Fallback xmlns="">
      <p:transition spd="slow" advClick="0" advTm="1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Kuva 2" descr="Kuva, joka sisältää kohteen teksti&#10;&#10;Kuvaus luotu automaattisesti">
            <a:extLst>
              <a:ext uri="{FF2B5EF4-FFF2-40B4-BE49-F238E27FC236}">
                <a16:creationId xmlns:a16="http://schemas.microsoft.com/office/drawing/2014/main" id="{2AE92A78-B949-4C36-8592-D93EF0487D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422497" y="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166008366"/>
      </p:ext>
    </p:extLst>
  </p:cSld>
  <p:clrMapOvr>
    <a:masterClrMapping/>
  </p:clrMapOvr>
  <mc:AlternateContent xmlns:mc="http://schemas.openxmlformats.org/markup-compatibility/2006" xmlns:p14="http://schemas.microsoft.com/office/powerpoint/2010/main">
    <mc:Choice Requires="p14">
      <p:transition spd="slow" p14:dur="4000" advClick="0" advTm="12000">
        <p14:reveal/>
      </p:transition>
    </mc:Choice>
    <mc:Fallback xmlns="">
      <p:transition spd="slow" advClick="0" advTm="12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FC42AC-1A23-43D5-9EB9-5D165E7706E4}"/>
              </a:ext>
            </a:extLst>
          </p:cNvPr>
          <p:cNvSpPr>
            <a:spLocks noGrp="1"/>
          </p:cNvSpPr>
          <p:nvPr>
            <p:ph type="title"/>
          </p:nvPr>
        </p:nvSpPr>
        <p:spPr>
          <a:xfrm>
            <a:off x="467954" y="343516"/>
            <a:ext cx="3667039" cy="1676603"/>
          </a:xfrm>
        </p:spPr>
        <p:txBody>
          <a:bodyPr vert="horz" lIns="91440" tIns="45720" rIns="91440" bIns="45720" rtlCol="0" anchor="ctr">
            <a:normAutofit/>
          </a:bodyPr>
          <a:lstStyle/>
          <a:p>
            <a:r>
              <a:rPr lang="en-US" sz="3600" b="1" dirty="0" err="1">
                <a:effectLst>
                  <a:outerShdw blurRad="38100" dist="38100" dir="2700000" algn="tl">
                    <a:srgbClr val="000000">
                      <a:alpha val="43137"/>
                    </a:srgbClr>
                  </a:outerShdw>
                </a:effectLst>
              </a:rPr>
              <a:t>Missale</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Jyväskylässä</a:t>
            </a:r>
            <a:endParaRPr lang="en-US" sz="3600" b="1" dirty="0">
              <a:effectLst>
                <a:outerShdw blurRad="38100" dist="38100" dir="2700000" algn="tl">
                  <a:srgbClr val="000000">
                    <a:alpha val="43137"/>
                  </a:srgbClr>
                </a:outerShdw>
              </a:effectLst>
            </a:endParaRPr>
          </a:p>
        </p:txBody>
      </p:sp>
      <p:sp>
        <p:nvSpPr>
          <p:cNvPr id="9" name="AutoShape 6" descr="T-kirjain">
            <a:extLst>
              <a:ext uri="{FF2B5EF4-FFF2-40B4-BE49-F238E27FC236}">
                <a16:creationId xmlns:a16="http://schemas.microsoft.com/office/drawing/2014/main" id="{4E342C3D-DD57-4F9F-BD14-6EB76325E3EC}"/>
              </a:ext>
            </a:extLst>
          </p:cNvPr>
          <p:cNvSpPr>
            <a:spLocks noGrp="1" noChangeAspect="1" noChangeArrowheads="1"/>
          </p:cNvSpPr>
          <p:nvPr>
            <p:ph type="body" sz="half" idx="2"/>
          </p:nvPr>
        </p:nvSpPr>
        <p:spPr bwMode="auto">
          <a:xfrm>
            <a:off x="458430" y="2047876"/>
            <a:ext cx="3894495" cy="3779520"/>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0" compatLnSpc="1">
            <a:prstTxWarp prst="textNoShape">
              <a:avLst/>
            </a:prstTxWarp>
            <a:normAutofit/>
          </a:bodyPr>
          <a:lstStyle/>
          <a:p>
            <a:pPr algn="just"/>
            <a:r>
              <a:rPr lang="en-US" sz="1800" dirty="0" err="1"/>
              <a:t>Missale</a:t>
            </a:r>
            <a:r>
              <a:rPr lang="en-US" sz="1800" dirty="0"/>
              <a:t> </a:t>
            </a:r>
            <a:r>
              <a:rPr lang="en-US" sz="1800" dirty="0" err="1"/>
              <a:t>saapui</a:t>
            </a:r>
            <a:r>
              <a:rPr lang="en-US" sz="1800" dirty="0"/>
              <a:t> </a:t>
            </a:r>
            <a:r>
              <a:rPr lang="en-US" sz="1800" dirty="0" err="1"/>
              <a:t>vihdoin</a:t>
            </a:r>
            <a:r>
              <a:rPr lang="en-US" sz="1800" dirty="0"/>
              <a:t> </a:t>
            </a:r>
            <a:r>
              <a:rPr lang="en-US" sz="1800" dirty="0" err="1"/>
              <a:t>Jyväskylään</a:t>
            </a:r>
            <a:r>
              <a:rPr lang="en-US" sz="1800" dirty="0"/>
              <a:t> 1930-luvulla, </a:t>
            </a:r>
            <a:r>
              <a:rPr lang="en-US" sz="1800" dirty="0" err="1"/>
              <a:t>jolloin</a:t>
            </a:r>
            <a:r>
              <a:rPr lang="en-US" sz="1800" dirty="0"/>
              <a:t> Helsingin yliopiston kirjasto </a:t>
            </a:r>
            <a:r>
              <a:rPr lang="en-US" sz="1800" dirty="0" err="1"/>
              <a:t>lähetti</a:t>
            </a:r>
            <a:r>
              <a:rPr lang="en-US" sz="1800" dirty="0"/>
              <a:t> </a:t>
            </a:r>
            <a:r>
              <a:rPr lang="en-US" sz="1800" dirty="0" err="1"/>
              <a:t>toisen</a:t>
            </a:r>
            <a:r>
              <a:rPr lang="en-US" sz="1800" dirty="0"/>
              <a:t> </a:t>
            </a:r>
            <a:r>
              <a:rPr lang="en-US" sz="1800" dirty="0" err="1"/>
              <a:t>hallussaan</a:t>
            </a:r>
            <a:r>
              <a:rPr lang="en-US" sz="1800" dirty="0"/>
              <a:t> </a:t>
            </a:r>
            <a:r>
              <a:rPr lang="en-US" sz="1800" dirty="0" err="1"/>
              <a:t>olevista</a:t>
            </a:r>
            <a:r>
              <a:rPr lang="en-US" sz="1800" dirty="0"/>
              <a:t> </a:t>
            </a:r>
            <a:r>
              <a:rPr lang="en-US" sz="1800" dirty="0" err="1"/>
              <a:t>pergamenttikappaleista</a:t>
            </a:r>
            <a:r>
              <a:rPr lang="en-US" sz="1800" dirty="0"/>
              <a:t> </a:t>
            </a:r>
            <a:r>
              <a:rPr lang="en-US" sz="1800" dirty="0" err="1"/>
              <a:t>silloi-sen</a:t>
            </a:r>
            <a:r>
              <a:rPr lang="en-US" sz="1800" dirty="0"/>
              <a:t> </a:t>
            </a:r>
            <a:r>
              <a:rPr lang="en-US" sz="1800" dirty="0" err="1"/>
              <a:t>Kasvatusopillisen</a:t>
            </a:r>
            <a:r>
              <a:rPr lang="en-US" sz="1800" dirty="0"/>
              <a:t> </a:t>
            </a:r>
            <a:r>
              <a:rPr lang="en-US" sz="1800" dirty="0" err="1"/>
              <a:t>korkeakoulun</a:t>
            </a:r>
            <a:r>
              <a:rPr lang="en-US" sz="1800" dirty="0"/>
              <a:t> </a:t>
            </a:r>
            <a:r>
              <a:rPr lang="en-US" sz="1800" dirty="0" err="1"/>
              <a:t>kir-jastoon</a:t>
            </a:r>
            <a:r>
              <a:rPr lang="en-US" sz="1800" dirty="0"/>
              <a:t> </a:t>
            </a:r>
            <a:r>
              <a:rPr lang="en-US" sz="1800" dirty="0" err="1"/>
              <a:t>säilytystä</a:t>
            </a:r>
            <a:r>
              <a:rPr lang="en-US" sz="1800" dirty="0"/>
              <a:t> </a:t>
            </a:r>
            <a:r>
              <a:rPr lang="en-US" sz="1800" dirty="0" err="1"/>
              <a:t>varten</a:t>
            </a:r>
            <a:r>
              <a:rPr lang="en-US" sz="1800" dirty="0"/>
              <a:t>.</a:t>
            </a:r>
          </a:p>
          <a:p>
            <a:pPr algn="just"/>
            <a:r>
              <a:rPr lang="en-US" sz="1800" dirty="0" err="1"/>
              <a:t>Missale</a:t>
            </a:r>
            <a:r>
              <a:rPr lang="en-US" sz="1800" dirty="0"/>
              <a:t> </a:t>
            </a:r>
            <a:r>
              <a:rPr lang="en-US" sz="1800" dirty="0" err="1"/>
              <a:t>Aboense</a:t>
            </a:r>
            <a:r>
              <a:rPr lang="en-US" sz="1800" dirty="0"/>
              <a:t> </a:t>
            </a:r>
            <a:r>
              <a:rPr lang="en-US" sz="1800" dirty="0" err="1"/>
              <a:t>luovutettiin</a:t>
            </a:r>
            <a:r>
              <a:rPr lang="en-US" sz="1800" dirty="0"/>
              <a:t> </a:t>
            </a:r>
            <a:r>
              <a:rPr lang="en-US" sz="1800" dirty="0" err="1"/>
              <a:t>lah-joituskirjalla</a:t>
            </a:r>
            <a:r>
              <a:rPr lang="en-US" sz="1800" dirty="0"/>
              <a:t> Jyväskylän yliopiston </a:t>
            </a:r>
            <a:r>
              <a:rPr lang="en-US" sz="1800" dirty="0" err="1"/>
              <a:t>kirjaston</a:t>
            </a:r>
            <a:r>
              <a:rPr lang="en-US" sz="1800" dirty="0"/>
              <a:t> </a:t>
            </a:r>
            <a:r>
              <a:rPr lang="en-US" sz="1800" dirty="0" err="1"/>
              <a:t>omaisuudeksi</a:t>
            </a:r>
            <a:r>
              <a:rPr lang="en-US" sz="1800" dirty="0"/>
              <a:t> </a:t>
            </a:r>
            <a:r>
              <a:rPr lang="en-US" sz="1800" dirty="0" err="1"/>
              <a:t>vuonna</a:t>
            </a:r>
            <a:r>
              <a:rPr lang="en-US" sz="1800" dirty="0"/>
              <a:t> 1974 </a:t>
            </a:r>
            <a:r>
              <a:rPr lang="en-US" sz="1800" dirty="0" err="1"/>
              <a:t>kirjaston</a:t>
            </a:r>
            <a:r>
              <a:rPr lang="en-US" sz="1800" dirty="0"/>
              <a:t> </a:t>
            </a:r>
            <a:r>
              <a:rPr lang="en-US" sz="1800" dirty="0" err="1"/>
              <a:t>uudisrakennuksen</a:t>
            </a:r>
            <a:r>
              <a:rPr lang="en-US" sz="1800" dirty="0"/>
              <a:t> </a:t>
            </a:r>
            <a:r>
              <a:rPr lang="en-US" sz="1800" dirty="0" err="1"/>
              <a:t>vihkiäis-juhlassa</a:t>
            </a:r>
            <a:r>
              <a:rPr lang="en-US" sz="1800" dirty="0"/>
              <a:t>.</a:t>
            </a:r>
          </a:p>
        </p:txBody>
      </p:sp>
      <p:sp>
        <p:nvSpPr>
          <p:cNvPr id="50" name="Rectangle 49">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Kuva, joka sisältää kohteen teksti&#10;&#10;Kuvaus luotu automaattisesti">
            <a:extLst>
              <a:ext uri="{FF2B5EF4-FFF2-40B4-BE49-F238E27FC236}">
                <a16:creationId xmlns:a16="http://schemas.microsoft.com/office/drawing/2014/main" id="{F13E1FB1-508B-4C0A-94BE-637AD56B6F4D}"/>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5638800" y="409576"/>
            <a:ext cx="5788979" cy="5598796"/>
          </a:xfrm>
          <a:prstGeom prst="rect">
            <a:avLst/>
          </a:prstGeom>
          <a:effectLst/>
        </p:spPr>
      </p:pic>
    </p:spTree>
    <p:extLst>
      <p:ext uri="{BB962C8B-B14F-4D97-AF65-F5344CB8AC3E}">
        <p14:creationId xmlns:p14="http://schemas.microsoft.com/office/powerpoint/2010/main" val="36744350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250"/>
                            </p:stCondLst>
                            <p:childTnLst>
                              <p:par>
                                <p:cTn id="9" presetID="10" presetClass="entr" presetSubtype="0" fill="hold" grpId="0"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750"/>
                            </p:stCondLst>
                            <p:childTnLst>
                              <p:par>
                                <p:cTn id="13" presetID="10" presetClass="entr" presetSubtype="0" fill="hold" grpId="0" nodeType="afterEffect">
                                  <p:stCondLst>
                                    <p:cond delay="80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25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FC42AC-1A23-43D5-9EB9-5D165E7706E4}"/>
              </a:ext>
            </a:extLst>
          </p:cNvPr>
          <p:cNvSpPr>
            <a:spLocks noGrp="1"/>
          </p:cNvSpPr>
          <p:nvPr>
            <p:ph type="title"/>
          </p:nvPr>
        </p:nvSpPr>
        <p:spPr>
          <a:xfrm>
            <a:off x="248881" y="143491"/>
            <a:ext cx="3667039" cy="1676603"/>
          </a:xfrm>
        </p:spPr>
        <p:txBody>
          <a:bodyPr vert="horz" lIns="91440" tIns="45720" rIns="91440" bIns="45720" rtlCol="0" anchor="ctr">
            <a:normAutofit/>
          </a:bodyPr>
          <a:lstStyle/>
          <a:p>
            <a:r>
              <a:rPr lang="en-US" sz="3600" b="1" dirty="0">
                <a:effectLst>
                  <a:outerShdw blurRad="38100" dist="38100" dir="2700000" algn="tl">
                    <a:srgbClr val="000000">
                      <a:alpha val="43137"/>
                    </a:srgbClr>
                  </a:outerShdw>
                </a:effectLst>
              </a:rPr>
              <a:t>The missal in </a:t>
            </a:r>
            <a:r>
              <a:rPr lang="en-US" sz="3600" b="1" dirty="0" err="1">
                <a:effectLst>
                  <a:outerShdw blurRad="38100" dist="38100" dir="2700000" algn="tl">
                    <a:srgbClr val="000000">
                      <a:alpha val="43137"/>
                    </a:srgbClr>
                  </a:outerShdw>
                </a:effectLst>
              </a:rPr>
              <a:t>Jyväskylä</a:t>
            </a:r>
            <a:endParaRPr lang="en-US" sz="3600" b="1" dirty="0">
              <a:effectLst>
                <a:outerShdw blurRad="38100" dist="38100" dir="2700000" algn="tl">
                  <a:srgbClr val="000000">
                    <a:alpha val="43137"/>
                  </a:srgbClr>
                </a:outerShdw>
              </a:effectLst>
            </a:endParaRPr>
          </a:p>
        </p:txBody>
      </p:sp>
      <p:sp>
        <p:nvSpPr>
          <p:cNvPr id="9" name="AutoShape 6" descr="T-kirjain">
            <a:extLst>
              <a:ext uri="{FF2B5EF4-FFF2-40B4-BE49-F238E27FC236}">
                <a16:creationId xmlns:a16="http://schemas.microsoft.com/office/drawing/2014/main" id="{4E342C3D-DD57-4F9F-BD14-6EB76325E3EC}"/>
              </a:ext>
            </a:extLst>
          </p:cNvPr>
          <p:cNvSpPr>
            <a:spLocks noGrp="1" noChangeAspect="1" noChangeArrowheads="1"/>
          </p:cNvSpPr>
          <p:nvPr>
            <p:ph type="body" sz="half" idx="2"/>
          </p:nvPr>
        </p:nvSpPr>
        <p:spPr bwMode="auto">
          <a:xfrm>
            <a:off x="258406" y="1686744"/>
            <a:ext cx="3970694" cy="4065886"/>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0" compatLnSpc="1">
            <a:prstTxWarp prst="textNoShape">
              <a:avLst/>
            </a:prstTxWarp>
            <a:normAutofit/>
          </a:bodyPr>
          <a:lstStyle/>
          <a:p>
            <a:pPr algn="just"/>
            <a:r>
              <a:rPr lang="en-US" sz="1700" dirty="0"/>
              <a:t>‘</a:t>
            </a:r>
            <a:r>
              <a:rPr lang="en-US" sz="1700" dirty="0" err="1"/>
              <a:t>Missale</a:t>
            </a:r>
            <a:r>
              <a:rPr lang="en-US" sz="1700" dirty="0"/>
              <a:t> </a:t>
            </a:r>
            <a:r>
              <a:rPr lang="en-US" sz="1700" dirty="0" err="1"/>
              <a:t>Aboense</a:t>
            </a:r>
            <a:r>
              <a:rPr lang="en-US" sz="1700" dirty="0"/>
              <a:t>’ finally arrived in </a:t>
            </a:r>
            <a:r>
              <a:rPr lang="en-US" sz="1700" dirty="0" err="1"/>
              <a:t>Jyväskylä</a:t>
            </a:r>
            <a:r>
              <a:rPr lang="en-US" sz="1700" dirty="0"/>
              <a:t> in the 1930s, when the Helsinki University Library sent one of the parchment copies to the library of the </a:t>
            </a:r>
            <a:r>
              <a:rPr lang="en-US" sz="1700" dirty="0" err="1"/>
              <a:t>Jyväskylä</a:t>
            </a:r>
            <a:r>
              <a:rPr lang="en-US" sz="1700" dirty="0"/>
              <a:t> College of Education for safekeeping. </a:t>
            </a:r>
          </a:p>
          <a:p>
            <a:pPr algn="just"/>
            <a:r>
              <a:rPr lang="en-US" sz="1700" dirty="0"/>
              <a:t>‘</a:t>
            </a:r>
            <a:r>
              <a:rPr lang="en-US" sz="1700" dirty="0" err="1"/>
              <a:t>Missale</a:t>
            </a:r>
            <a:r>
              <a:rPr lang="en-US" sz="1700" dirty="0"/>
              <a:t> </a:t>
            </a:r>
            <a:r>
              <a:rPr lang="en-US" sz="1700" dirty="0" err="1"/>
              <a:t>Aboense</a:t>
            </a:r>
            <a:r>
              <a:rPr lang="en-US" sz="1700" dirty="0"/>
              <a:t>’ was given to the </a:t>
            </a:r>
            <a:r>
              <a:rPr lang="en-US" sz="1700" dirty="0" err="1"/>
              <a:t>Jyväskylä</a:t>
            </a:r>
            <a:r>
              <a:rPr lang="en-US" sz="1700" dirty="0"/>
              <a:t> University Library with a donation deed in 1974 at the inauguration of the new library building. </a:t>
            </a:r>
          </a:p>
          <a:p>
            <a:pPr algn="just"/>
            <a:r>
              <a:rPr lang="en-US" sz="1700" dirty="0"/>
              <a:t>In 2019–2021, the library building was completely renovated. In the same breath ‘</a:t>
            </a:r>
            <a:r>
              <a:rPr lang="en-US" sz="1700" dirty="0" err="1"/>
              <a:t>Missale</a:t>
            </a:r>
            <a:r>
              <a:rPr lang="en-US" sz="1700" dirty="0"/>
              <a:t> </a:t>
            </a:r>
            <a:r>
              <a:rPr lang="en-US" sz="1700" dirty="0" err="1"/>
              <a:t>Aboense</a:t>
            </a:r>
            <a:r>
              <a:rPr lang="en-US" sz="1700" dirty="0"/>
              <a:t>’ changed its form to digital in early 2022.</a:t>
            </a:r>
          </a:p>
        </p:txBody>
      </p:sp>
      <p:sp>
        <p:nvSpPr>
          <p:cNvPr id="15" name="Rectangle 14">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Kuva, joka sisältää kohteen teksti&#10;&#10;Kuvaus luotu automaattisesti">
            <a:extLst>
              <a:ext uri="{FF2B5EF4-FFF2-40B4-BE49-F238E27FC236}">
                <a16:creationId xmlns:a16="http://schemas.microsoft.com/office/drawing/2014/main" id="{F13E1FB1-508B-4C0A-94BE-637AD56B6F4D}"/>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5495925" y="361950"/>
            <a:ext cx="5789713" cy="5779770"/>
          </a:xfrm>
          <a:prstGeom prst="rect">
            <a:avLst/>
          </a:prstGeom>
          <a:effectLst/>
        </p:spPr>
      </p:pic>
    </p:spTree>
    <p:extLst>
      <p:ext uri="{BB962C8B-B14F-4D97-AF65-F5344CB8AC3E}">
        <p14:creationId xmlns:p14="http://schemas.microsoft.com/office/powerpoint/2010/main" val="16098832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40000">
        <p:fade/>
      </p:transition>
    </mc:Choice>
    <mc:Fallback xmlns="">
      <p:transition spd="slow" advClick="0" advTm="4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250"/>
                            </p:stCondLst>
                            <p:childTnLst>
                              <p:par>
                                <p:cTn id="9" presetID="10" presetClass="entr" presetSubtype="0" fill="hold" grpId="0"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250"/>
                                        <p:tgtEl>
                                          <p:spTgt spid="9">
                                            <p:txEl>
                                              <p:pRg st="0" end="0"/>
                                            </p:txEl>
                                          </p:spTgt>
                                        </p:tgtEl>
                                      </p:cBhvr>
                                    </p:animEffect>
                                  </p:childTnLst>
                                </p:cTn>
                              </p:par>
                            </p:childTnLst>
                          </p:cTn>
                        </p:par>
                        <p:par>
                          <p:cTn id="12" fill="hold">
                            <p:stCondLst>
                              <p:cond delay="5500"/>
                            </p:stCondLst>
                            <p:childTnLst>
                              <p:par>
                                <p:cTn id="13" presetID="10" presetClass="entr" presetSubtype="0" fill="hold" nodeType="afterEffect">
                                  <p:stCondLst>
                                    <p:cond delay="90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250"/>
                                        <p:tgtEl>
                                          <p:spTgt spid="9">
                                            <p:txEl>
                                              <p:pRg st="1" end="1"/>
                                            </p:txEl>
                                          </p:spTgt>
                                        </p:tgtEl>
                                      </p:cBhvr>
                                    </p:animEffect>
                                  </p:childTnLst>
                                </p:cTn>
                              </p:par>
                            </p:childTnLst>
                          </p:cTn>
                        </p:par>
                        <p:par>
                          <p:cTn id="16" fill="hold">
                            <p:stCondLst>
                              <p:cond delay="16750"/>
                            </p:stCondLst>
                            <p:childTnLst>
                              <p:par>
                                <p:cTn id="17" presetID="10" presetClass="entr" presetSubtype="0" fill="hold" nodeType="afterEffect">
                                  <p:stCondLst>
                                    <p:cond delay="80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25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Otsikko 1">
            <a:extLst>
              <a:ext uri="{FF2B5EF4-FFF2-40B4-BE49-F238E27FC236}">
                <a16:creationId xmlns:a16="http://schemas.microsoft.com/office/drawing/2014/main" id="{82F9A123-E45B-4E59-9E62-A6543FB4C320}"/>
              </a:ext>
            </a:extLst>
          </p:cNvPr>
          <p:cNvSpPr>
            <a:spLocks noGrp="1"/>
          </p:cNvSpPr>
          <p:nvPr>
            <p:ph type="ctrTitle"/>
          </p:nvPr>
        </p:nvSpPr>
        <p:spPr>
          <a:xfrm>
            <a:off x="1932903" y="949325"/>
            <a:ext cx="8071706" cy="2387600"/>
          </a:xfrm>
        </p:spPr>
        <p:txBody>
          <a:bodyPr>
            <a:normAutofit/>
          </a:bodyPr>
          <a:lstStyle/>
          <a:p>
            <a:pPr algn="l"/>
            <a:r>
              <a:rPr lang="fi-FI" sz="6600" dirty="0" err="1">
                <a:solidFill>
                  <a:schemeClr val="bg1"/>
                </a:solidFill>
              </a:rPr>
              <a:t>Missale</a:t>
            </a:r>
            <a:r>
              <a:rPr lang="fi-FI" sz="6600" dirty="0">
                <a:solidFill>
                  <a:schemeClr val="bg1"/>
                </a:solidFill>
              </a:rPr>
              <a:t> </a:t>
            </a:r>
            <a:r>
              <a:rPr lang="fi-FI" sz="6600" dirty="0" err="1">
                <a:solidFill>
                  <a:schemeClr val="bg1"/>
                </a:solidFill>
              </a:rPr>
              <a:t>goes</a:t>
            </a:r>
            <a:r>
              <a:rPr lang="fi-FI" sz="6600" dirty="0">
                <a:solidFill>
                  <a:schemeClr val="bg1"/>
                </a:solidFill>
              </a:rPr>
              <a:t> digi!</a:t>
            </a:r>
          </a:p>
        </p:txBody>
      </p:sp>
      <p:sp>
        <p:nvSpPr>
          <p:cNvPr id="3" name="Alaotsikko 2">
            <a:extLst>
              <a:ext uri="{FF2B5EF4-FFF2-40B4-BE49-F238E27FC236}">
                <a16:creationId xmlns:a16="http://schemas.microsoft.com/office/drawing/2014/main" id="{6B9E910D-68C9-4522-A157-C3D344B20D9D}"/>
              </a:ext>
            </a:extLst>
          </p:cNvPr>
          <p:cNvSpPr>
            <a:spLocks noGrp="1"/>
          </p:cNvSpPr>
          <p:nvPr>
            <p:ph type="subTitle" idx="1"/>
          </p:nvPr>
        </p:nvSpPr>
        <p:spPr>
          <a:xfrm>
            <a:off x="1932903" y="3429000"/>
            <a:ext cx="8725572" cy="1655762"/>
          </a:xfrm>
        </p:spPr>
        <p:txBody>
          <a:bodyPr>
            <a:normAutofit/>
          </a:bodyPr>
          <a:lstStyle/>
          <a:p>
            <a:pPr algn="l"/>
            <a:r>
              <a:rPr lang="fi-FI" sz="2700" b="0" i="0" dirty="0">
                <a:solidFill>
                  <a:schemeClr val="bg1"/>
                </a:solidFill>
                <a:effectLst/>
                <a:latin typeface="Lato" panose="020F0502020204030203" pitchFamily="34" charset="0"/>
              </a:rPr>
              <a:t>Vuosina 2019-2021 Jyväskylän yliopiston kirjastorakennus peruskorjattiin täydellisesti, minkä jatkumona </a:t>
            </a:r>
            <a:r>
              <a:rPr lang="fi-FI" sz="2700" b="0" i="0" dirty="0" err="1">
                <a:solidFill>
                  <a:schemeClr val="bg1"/>
                </a:solidFill>
                <a:effectLst/>
                <a:latin typeface="Lato" panose="020F0502020204030203" pitchFamily="34" charset="0"/>
              </a:rPr>
              <a:t>Missalekin</a:t>
            </a:r>
            <a:r>
              <a:rPr lang="fi-FI" sz="2700" b="0" i="0" dirty="0">
                <a:solidFill>
                  <a:schemeClr val="bg1"/>
                </a:solidFill>
                <a:effectLst/>
                <a:latin typeface="Lato" panose="020F0502020204030203" pitchFamily="34" charset="0"/>
              </a:rPr>
              <a:t> muutti muotoaan digitaaliseksi alkuvuodesta 2022.</a:t>
            </a:r>
            <a:endParaRPr lang="fi-FI" sz="2700" dirty="0">
              <a:solidFill>
                <a:schemeClr val="bg1"/>
              </a:solidFill>
            </a:endParaRPr>
          </a:p>
        </p:txBody>
      </p:sp>
      <p:cxnSp>
        <p:nvCxnSpPr>
          <p:cNvPr id="21" name="Straight Connector 20">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24102"/>
      </p:ext>
    </p:extLst>
  </p:cSld>
  <p:clrMapOvr>
    <a:masterClrMapping/>
  </p:clrMapOvr>
  <mc:AlternateContent xmlns:mc="http://schemas.openxmlformats.org/markup-compatibility/2006" xmlns:p14="http://schemas.microsoft.com/office/powerpoint/2010/main">
    <mc:Choice Requires="p14">
      <p:transition spd="slow" p14:dur="1250" advClick="0" advTm="15000">
        <p:fade/>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500"/>
                            </p:stCondLst>
                            <p:childTnLst>
                              <p:par>
                                <p:cTn id="9" presetID="14" presetClass="entr" presetSubtype="1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Kuva 5" descr="Kuva, joka sisältää kohteen teksti&#10;&#10;Kuvaus luotu automaattisesti">
            <a:extLst>
              <a:ext uri="{FF2B5EF4-FFF2-40B4-BE49-F238E27FC236}">
                <a16:creationId xmlns:a16="http://schemas.microsoft.com/office/drawing/2014/main" id="{8C8D0C34-B7FD-42F8-8FCE-B5417385959C}"/>
              </a:ext>
            </a:extLst>
          </p:cNvPr>
          <p:cNvPicPr>
            <a:picLocks noChangeAspect="1"/>
          </p:cNvPicPr>
          <p:nvPr/>
        </p:nvPicPr>
        <p:blipFill rotWithShape="1">
          <a:blip r:embed="rId2" cstate="email">
            <a:duotone>
              <a:prstClr val="black"/>
              <a:schemeClr val="tx2">
                <a:tint val="45000"/>
                <a:satMod val="400000"/>
              </a:schemeClr>
            </a:duotone>
            <a:alphaModFix amt="35000"/>
            <a:extLst>
              <a:ext uri="{28A0092B-C50C-407E-A947-70E740481C1C}">
                <a14:useLocalDpi xmlns:a14="http://schemas.microsoft.com/office/drawing/2010/main"/>
              </a:ext>
            </a:extLst>
          </a:blip>
          <a:srcRect r="-1"/>
          <a:stretch/>
        </p:blipFill>
        <p:spPr>
          <a:xfrm>
            <a:off x="-19" y="10"/>
            <a:ext cx="12188952" cy="6857990"/>
          </a:xfrm>
          <a:prstGeom prst="rect">
            <a:avLst/>
          </a:prstGeom>
        </p:spPr>
      </p:pic>
      <p:sp>
        <p:nvSpPr>
          <p:cNvPr id="2" name="Otsikko 1">
            <a:extLst>
              <a:ext uri="{FF2B5EF4-FFF2-40B4-BE49-F238E27FC236}">
                <a16:creationId xmlns:a16="http://schemas.microsoft.com/office/drawing/2014/main" id="{8BAE51F6-C89E-4034-B159-A577A291DD4D}"/>
              </a:ext>
            </a:extLst>
          </p:cNvPr>
          <p:cNvSpPr>
            <a:spLocks noGrp="1"/>
          </p:cNvSpPr>
          <p:nvPr>
            <p:ph type="title"/>
          </p:nvPr>
        </p:nvSpPr>
        <p:spPr>
          <a:xfrm>
            <a:off x="6053668" y="803325"/>
            <a:ext cx="5314536" cy="1325563"/>
          </a:xfrm>
        </p:spPr>
        <p:txBody>
          <a:bodyPr>
            <a:normAutofit/>
          </a:bodyPr>
          <a:lstStyle/>
          <a:p>
            <a:r>
              <a:rPr lang="fi-FI" b="0" i="0" dirty="0" err="1">
                <a:effectLst/>
              </a:rPr>
              <a:t>Missale</a:t>
            </a:r>
            <a:r>
              <a:rPr lang="fi-FI" b="0" i="0" dirty="0">
                <a:effectLst/>
              </a:rPr>
              <a:t> digitoitiin tammikuussa 2022</a:t>
            </a:r>
            <a:endParaRPr lang="fi-FI" dirty="0"/>
          </a:p>
        </p:txBody>
      </p:sp>
      <p:sp>
        <p:nvSpPr>
          <p:cNvPr id="32" name="Freeform: Shape 3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descr="Kuva, joka sisältää kohteen henkilö, laite&#10;&#10;Kuvaus luotu automaattisesti">
            <a:extLst>
              <a:ext uri="{FF2B5EF4-FFF2-40B4-BE49-F238E27FC236}">
                <a16:creationId xmlns:a16="http://schemas.microsoft.com/office/drawing/2014/main" id="{D2B71537-0F16-4DC3-A9D2-443E26D6A4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15" y="-2"/>
            <a:ext cx="5441859" cy="5654940"/>
          </a:xfrm>
          <a:custGeom>
            <a:avLst/>
            <a:gdLst/>
            <a:ahLst/>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
        <p:nvSpPr>
          <p:cNvPr id="3" name="Sisällön paikkamerkki 2">
            <a:extLst>
              <a:ext uri="{FF2B5EF4-FFF2-40B4-BE49-F238E27FC236}">
                <a16:creationId xmlns:a16="http://schemas.microsoft.com/office/drawing/2014/main" id="{F0067608-5441-44BB-A3ED-7CDBDFF1C2DE}"/>
              </a:ext>
            </a:extLst>
          </p:cNvPr>
          <p:cNvSpPr>
            <a:spLocks noGrp="1"/>
          </p:cNvSpPr>
          <p:nvPr>
            <p:ph idx="1"/>
          </p:nvPr>
        </p:nvSpPr>
        <p:spPr>
          <a:xfrm>
            <a:off x="6053668" y="2279018"/>
            <a:ext cx="4793298" cy="2544909"/>
          </a:xfrm>
        </p:spPr>
        <p:txBody>
          <a:bodyPr anchor="t">
            <a:normAutofit/>
          </a:bodyPr>
          <a:lstStyle/>
          <a:p>
            <a:pPr marL="0" indent="0" algn="just">
              <a:buNone/>
            </a:pPr>
            <a:r>
              <a:rPr lang="fi-FI" sz="1800" dirty="0" err="1"/>
              <a:t>Missalen</a:t>
            </a:r>
            <a:r>
              <a:rPr lang="fi-FI" sz="1800" dirty="0"/>
              <a:t> kuvausoperaatioon osallistui neljän hengen työryhmä yliopiston kirjastolta. Silkki-paperisiin pusseihin säilötyt irralliset </a:t>
            </a:r>
            <a:r>
              <a:rPr lang="fi-FI" sz="1800" dirty="0" err="1"/>
              <a:t>perga-menttilehdet</a:t>
            </a:r>
            <a:r>
              <a:rPr lang="fi-FI" sz="1800" dirty="0"/>
              <a:t> ja -</a:t>
            </a:r>
            <a:r>
              <a:rPr lang="fi-FI" sz="1800" dirty="0" err="1"/>
              <a:t>vihkot</a:t>
            </a:r>
            <a:r>
              <a:rPr lang="fi-FI" sz="1800" dirty="0"/>
              <a:t> otettiin kääreistään yksi kerrallaan kuvausta varten. </a:t>
            </a:r>
          </a:p>
          <a:p>
            <a:pPr marL="0" indent="0" algn="just">
              <a:buNone/>
            </a:pPr>
            <a:r>
              <a:rPr lang="fi-FI" sz="1800" dirty="0"/>
              <a:t>Varsinaista sivunumerointia ei </a:t>
            </a:r>
            <a:r>
              <a:rPr lang="fi-FI" sz="1800" dirty="0" err="1"/>
              <a:t>Missalen</a:t>
            </a:r>
            <a:r>
              <a:rPr lang="fi-FI" sz="1800" dirty="0"/>
              <a:t> valmistusaikana vielä käytetty, joten haasteena olikin kuvata ja säilyttää sivut oikeassa </a:t>
            </a:r>
            <a:r>
              <a:rPr lang="fi-FI" sz="1800" dirty="0" err="1"/>
              <a:t>järjes-tyksessä</a:t>
            </a:r>
            <a:r>
              <a:rPr lang="fi-FI" sz="1800" dirty="0"/>
              <a:t>.</a:t>
            </a:r>
          </a:p>
        </p:txBody>
      </p:sp>
    </p:spTree>
    <p:extLst>
      <p:ext uri="{BB962C8B-B14F-4D97-AF65-F5344CB8AC3E}">
        <p14:creationId xmlns:p14="http://schemas.microsoft.com/office/powerpoint/2010/main" val="3690835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30000">
        <p:fade/>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750"/>
                            </p:stCondLst>
                            <p:childTnLst>
                              <p:par>
                                <p:cTn id="9" presetID="10" presetClass="entr" presetSubtype="0" fill="hold" grpId="0" nodeType="afterEffect">
                                  <p:stCondLst>
                                    <p:cond delay="3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7750"/>
                            </p:stCondLst>
                            <p:childTnLst>
                              <p:par>
                                <p:cTn id="13" presetID="10" presetClass="entr" presetSubtype="0" fill="hold" grpId="0" nodeType="afterEffect">
                                  <p:stCondLst>
                                    <p:cond delay="8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B22F629-3DEE-4F50-B221-45E4FBB0FC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6318"/>
            <a:ext cx="3938357" cy="6309907"/>
          </a:xfrm>
          <a:prstGeom prst="rect">
            <a:avLst/>
          </a:prstGeom>
        </p:spPr>
      </p:pic>
      <p:pic>
        <p:nvPicPr>
          <p:cNvPr id="3" name="Kuva 2">
            <a:extLst>
              <a:ext uri="{FF2B5EF4-FFF2-40B4-BE49-F238E27FC236}">
                <a16:creationId xmlns:a16="http://schemas.microsoft.com/office/drawing/2014/main" id="{BFC027DC-DDD4-4602-8DFE-4C01D4F384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5966" y="2600167"/>
            <a:ext cx="3920068" cy="3737172"/>
          </a:xfrm>
          <a:prstGeom prst="rect">
            <a:avLst/>
          </a:prstGeom>
        </p:spPr>
      </p:pic>
      <p:pic>
        <p:nvPicPr>
          <p:cNvPr id="4" name="Kuva 3">
            <a:extLst>
              <a:ext uri="{FF2B5EF4-FFF2-40B4-BE49-F238E27FC236}">
                <a16:creationId xmlns:a16="http://schemas.microsoft.com/office/drawing/2014/main" id="{73878C53-5E60-4112-99D9-A2C4FF8104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0222" y="2587974"/>
            <a:ext cx="3901778" cy="3749365"/>
          </a:xfrm>
          <a:prstGeom prst="rect">
            <a:avLst/>
          </a:prstGeom>
        </p:spPr>
      </p:pic>
      <p:sp>
        <p:nvSpPr>
          <p:cNvPr id="6" name="Tekstiruutu 5">
            <a:extLst>
              <a:ext uri="{FF2B5EF4-FFF2-40B4-BE49-F238E27FC236}">
                <a16:creationId xmlns:a16="http://schemas.microsoft.com/office/drawing/2014/main" id="{A148F2FF-5921-4C04-BD9A-5FC24B950C31}"/>
              </a:ext>
            </a:extLst>
          </p:cNvPr>
          <p:cNvSpPr txBox="1"/>
          <p:nvPr/>
        </p:nvSpPr>
        <p:spPr>
          <a:xfrm>
            <a:off x="4273826" y="362807"/>
            <a:ext cx="7699099" cy="1754326"/>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1"/>
            <a:endParaRPr lang="fi-FI" dirty="0"/>
          </a:p>
          <a:p>
            <a:pPr lvl="1"/>
            <a:r>
              <a:rPr lang="fi-FI" dirty="0">
                <a:latin typeface="+mn-lt"/>
              </a:rPr>
              <a:t>Kuvausvaiheessa otettiin käyttöön vanhat kunnon </a:t>
            </a:r>
            <a:r>
              <a:rPr lang="fi-FI" dirty="0" err="1">
                <a:latin typeface="+mn-lt"/>
              </a:rPr>
              <a:t>post</a:t>
            </a:r>
            <a:r>
              <a:rPr lang="fi-FI" dirty="0">
                <a:latin typeface="+mn-lt"/>
              </a:rPr>
              <a:t> it -lappuset, jotta vihkojen irralliset lehdet ja sivut tulivat kuvatuiksi oikeassa järjestyksessä. Prosessissa apuna oli myös Jyväskylän </a:t>
            </a:r>
            <a:r>
              <a:rPr lang="fi-FI" dirty="0" err="1">
                <a:latin typeface="+mn-lt"/>
              </a:rPr>
              <a:t>Missalesta</a:t>
            </a:r>
            <a:r>
              <a:rPr lang="fi-FI" dirty="0">
                <a:latin typeface="+mn-lt"/>
              </a:rPr>
              <a:t> vuonna 1989 laadittu inventaariolista.</a:t>
            </a:r>
            <a:endParaRPr lang="en-US" dirty="0"/>
          </a:p>
          <a:p>
            <a:endParaRPr lang="fi-FI" dirty="0"/>
          </a:p>
        </p:txBody>
      </p:sp>
      <p:cxnSp>
        <p:nvCxnSpPr>
          <p:cNvPr id="9" name="Suora yhdysviiva 8">
            <a:extLst>
              <a:ext uri="{FF2B5EF4-FFF2-40B4-BE49-F238E27FC236}">
                <a16:creationId xmlns:a16="http://schemas.microsoft.com/office/drawing/2014/main" id="{BAE39408-EA98-4E18-B320-440BE19F6155}"/>
              </a:ext>
            </a:extLst>
          </p:cNvPr>
          <p:cNvCxnSpPr>
            <a:cxnSpLocks/>
          </p:cNvCxnSpPr>
          <p:nvPr/>
        </p:nvCxnSpPr>
        <p:spPr>
          <a:xfrm>
            <a:off x="4292876" y="704948"/>
            <a:ext cx="0" cy="1002596"/>
          </a:xfrm>
          <a:prstGeom prst="line">
            <a:avLst/>
          </a:prstGeom>
          <a:ln w="1143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19014614"/>
      </p:ext>
    </p:extLst>
  </p:cSld>
  <p:clrMapOvr>
    <a:masterClrMapping/>
  </p:clrMapOvr>
  <mc:AlternateContent xmlns:mc="http://schemas.openxmlformats.org/markup-compatibility/2006" xmlns:p14="http://schemas.microsoft.com/office/powerpoint/2010/main">
    <mc:Choice Requires="p14">
      <p:transition spd="slow" p14:dur="2000" advClick="0" advTm="30000">
        <p:fade/>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750"/>
                            </p:stCondLst>
                            <p:childTnLst>
                              <p:par>
                                <p:cTn id="9" presetID="10" presetClass="entr" presetSubtype="0" fill="hold" nodeType="afterEffect">
                                  <p:stCondLst>
                                    <p:cond delay="8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3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FC42AC-1A23-43D5-9EB9-5D165E7706E4}"/>
              </a:ext>
            </a:extLst>
          </p:cNvPr>
          <p:cNvSpPr>
            <a:spLocks noGrp="1"/>
          </p:cNvSpPr>
          <p:nvPr>
            <p:ph type="title"/>
          </p:nvPr>
        </p:nvSpPr>
        <p:spPr>
          <a:xfrm>
            <a:off x="294526" y="222770"/>
            <a:ext cx="3290887" cy="2287588"/>
          </a:xfrm>
        </p:spPr>
        <p:txBody>
          <a:bodyPr vert="horz" lIns="91440" tIns="45720" rIns="91440" bIns="45720" rtlCol="0" anchor="ctr">
            <a:normAutofit/>
          </a:bodyPr>
          <a:lstStyle/>
          <a:p>
            <a:r>
              <a:rPr lang="en-US" sz="3600" b="1" dirty="0">
                <a:effectLst>
                  <a:outerShdw blurRad="38100" dist="38100" dir="2700000" algn="tl">
                    <a:srgbClr val="000000">
                      <a:alpha val="43137"/>
                    </a:srgbClr>
                  </a:outerShdw>
                </a:effectLst>
              </a:rPr>
              <a:t>The first book printed for Finland</a:t>
            </a:r>
          </a:p>
        </p:txBody>
      </p:sp>
      <p:sp>
        <p:nvSpPr>
          <p:cNvPr id="9" name="AutoShape 6" descr="T-kirjain">
            <a:extLst>
              <a:ext uri="{FF2B5EF4-FFF2-40B4-BE49-F238E27FC236}">
                <a16:creationId xmlns:a16="http://schemas.microsoft.com/office/drawing/2014/main" id="{4E342C3D-DD57-4F9F-BD14-6EB76325E3EC}"/>
              </a:ext>
            </a:extLst>
          </p:cNvPr>
          <p:cNvSpPr>
            <a:spLocks noGrp="1" noChangeAspect="1" noChangeArrowheads="1"/>
          </p:cNvSpPr>
          <p:nvPr>
            <p:ph type="body" sz="half" idx="2"/>
          </p:nvPr>
        </p:nvSpPr>
        <p:spPr bwMode="auto">
          <a:xfrm>
            <a:off x="3362326" y="149392"/>
            <a:ext cx="8535148" cy="1477328"/>
          </a:xfrm>
          <a:prstGeom prst="rect">
            <a:avLst/>
          </a:prstGeom>
          <a:extLst>
            <a:ext uri="{909E8E84-426E-40DD-AFC4-6F175D3DCCD1}">
              <a14:hiddenFill xmlns:a14="http://schemas.microsoft.com/office/drawing/2010/main">
                <a:solidFill>
                  <a:srgbClr val="FFFFFF"/>
                </a:solidFill>
              </a14:hiddenFill>
            </a:ext>
          </a:extLst>
        </p:spPr>
        <p:txBody>
          <a:bodyPr vert="horz" wrap="square" lIns="91440" tIns="45720" rIns="91440" bIns="45720" numCol="1" spcCol="252000" rtlCol="0" anchor="ctr" anchorCtr="0" compatLnSpc="1">
            <a:prstTxWarp prst="textNoShape">
              <a:avLst/>
            </a:prstTxWarp>
            <a:noAutofit/>
          </a:bodyPr>
          <a:lstStyle/>
          <a:p>
            <a:pPr algn="just">
              <a:lnSpc>
                <a:spcPct val="100000"/>
              </a:lnSpc>
              <a:spcBef>
                <a:spcPts val="0"/>
              </a:spcBef>
            </a:pPr>
            <a:r>
              <a:rPr lang="en-US" sz="1800" dirty="0"/>
              <a:t>	</a:t>
            </a:r>
            <a:r>
              <a:rPr lang="en-US" sz="1800" dirty="0" err="1"/>
              <a:t>issale</a:t>
            </a:r>
            <a:r>
              <a:rPr lang="en-US" sz="1800" dirty="0"/>
              <a:t> </a:t>
            </a:r>
            <a:r>
              <a:rPr lang="en-US" sz="1800" dirty="0" err="1"/>
              <a:t>Aboense</a:t>
            </a:r>
            <a:r>
              <a:rPr lang="en-US" sz="1800" dirty="0"/>
              <a:t>’ is a bibliographical monument. It was delivered for the 	Diocese of Turku and printed in 1488 in Germany. It is not only the first book 	printed for Finland and the only incunable (a book printed before 1501) in our country, but also perhaps the highest quality printing product that has ever been made for Finland.</a:t>
            </a:r>
          </a:p>
        </p:txBody>
      </p:sp>
      <p:pic>
        <p:nvPicPr>
          <p:cNvPr id="10" name="Picture 9">
            <a:extLst>
              <a:ext uri="{FF2B5EF4-FFF2-40B4-BE49-F238E27FC236}">
                <a16:creationId xmlns:a16="http://schemas.microsoft.com/office/drawing/2014/main" id="{F13E1FB1-508B-4C0A-94BE-637AD56B6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67814"/>
            <a:ext cx="12192000" cy="4090186"/>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14" name="Tekstiruutu 13">
            <a:extLst>
              <a:ext uri="{FF2B5EF4-FFF2-40B4-BE49-F238E27FC236}">
                <a16:creationId xmlns:a16="http://schemas.microsoft.com/office/drawing/2014/main" id="{92F11A43-8DCF-4F6A-888A-E1DCF2ACC4E2}"/>
              </a:ext>
            </a:extLst>
          </p:cNvPr>
          <p:cNvSpPr txBox="1"/>
          <p:nvPr/>
        </p:nvSpPr>
        <p:spPr>
          <a:xfrm>
            <a:off x="1212351" y="4784332"/>
            <a:ext cx="4551451" cy="769441"/>
          </a:xfrm>
          <a:prstGeom prst="rect">
            <a:avLst/>
          </a:prstGeom>
          <a:noFill/>
          <a:effectLst>
            <a:glow rad="63500">
              <a:schemeClr val="accent3">
                <a:satMod val="175000"/>
                <a:alpha val="40000"/>
              </a:schemeClr>
            </a:glow>
            <a:outerShdw blurRad="50800" dist="38100" algn="l" rotWithShape="0">
              <a:prstClr val="black">
                <a:alpha val="40000"/>
              </a:prstClr>
            </a:outerShdw>
          </a:effectLst>
        </p:spPr>
        <p:txBody>
          <a:bodyPr wrap="square">
            <a:spAutoFit/>
          </a:bodyPr>
          <a:lstStyle/>
          <a:p>
            <a:r>
              <a:rPr lang="fi-FI" sz="4400" b="1" i="0" dirty="0" err="1">
                <a:solidFill>
                  <a:srgbClr val="FFFFFF"/>
                </a:solidFill>
                <a:effectLst/>
              </a:rPr>
              <a:t>Missale</a:t>
            </a:r>
            <a:r>
              <a:rPr lang="fi-FI" sz="4400" b="1" i="0" dirty="0">
                <a:solidFill>
                  <a:srgbClr val="FFFFFF"/>
                </a:solidFill>
                <a:effectLst/>
              </a:rPr>
              <a:t> </a:t>
            </a:r>
            <a:r>
              <a:rPr lang="fi-FI" sz="4400" b="1" i="0" dirty="0" err="1">
                <a:solidFill>
                  <a:srgbClr val="FFFFFF"/>
                </a:solidFill>
                <a:effectLst/>
              </a:rPr>
              <a:t>Aboense</a:t>
            </a:r>
            <a:endParaRPr lang="fi-FI" sz="4400" b="1" i="0" dirty="0">
              <a:solidFill>
                <a:srgbClr val="FFFFFF"/>
              </a:solidFill>
              <a:effectLst/>
            </a:endParaRPr>
          </a:p>
        </p:txBody>
      </p:sp>
      <p:pic>
        <p:nvPicPr>
          <p:cNvPr id="15" name="Kuva 14">
            <a:extLst>
              <a:ext uri="{FF2B5EF4-FFF2-40B4-BE49-F238E27FC236}">
                <a16:creationId xmlns:a16="http://schemas.microsoft.com/office/drawing/2014/main" id="{A080F0E2-E4D3-46CF-AC7D-3AF06F96591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488076" y="252000"/>
            <a:ext cx="788735" cy="788735"/>
          </a:xfrm>
          <a:prstGeom prst="rect">
            <a:avLst/>
          </a:prstGeom>
        </p:spPr>
      </p:pic>
      <p:sp>
        <p:nvSpPr>
          <p:cNvPr id="5" name="Tekstiruutu 4">
            <a:extLst>
              <a:ext uri="{FF2B5EF4-FFF2-40B4-BE49-F238E27FC236}">
                <a16:creationId xmlns:a16="http://schemas.microsoft.com/office/drawing/2014/main" id="{71146D26-ECEB-47B4-ADDC-38C77156892F}"/>
              </a:ext>
            </a:extLst>
          </p:cNvPr>
          <p:cNvSpPr txBox="1"/>
          <p:nvPr/>
        </p:nvSpPr>
        <p:spPr>
          <a:xfrm>
            <a:off x="3362326" y="1715502"/>
            <a:ext cx="8535148" cy="1200329"/>
          </a:xfrm>
          <a:prstGeom prst="rect">
            <a:avLst/>
          </a:prstGeom>
          <a:noFill/>
        </p:spPr>
        <p:txBody>
          <a:bodyPr wrap="square" rtlCol="0">
            <a:spAutoFit/>
          </a:bodyPr>
          <a:lstStyle/>
          <a:p>
            <a:pPr algn="just"/>
            <a:r>
              <a:rPr lang="en-US" dirty="0"/>
              <a:t>The edition of the missal printed on parchment is the greatest treasure of the library of the Open Science Centre, University of </a:t>
            </a:r>
            <a:r>
              <a:rPr lang="en-US" dirty="0" err="1"/>
              <a:t>Jyväskylä</a:t>
            </a:r>
            <a:r>
              <a:rPr lang="en-US" dirty="0"/>
              <a:t>. The </a:t>
            </a:r>
            <a:r>
              <a:rPr lang="en-US" dirty="0" err="1"/>
              <a:t>Jyväskylä</a:t>
            </a:r>
            <a:r>
              <a:rPr lang="en-US" dirty="0"/>
              <a:t> copy is compiled from loose leaves that have survived to this day in the bailiffs’ account books. It is a bit uncomplete like all the other surviving copies.</a:t>
            </a:r>
            <a:endParaRPr lang="fi-FI" dirty="0"/>
          </a:p>
        </p:txBody>
      </p:sp>
    </p:spTree>
    <p:extLst>
      <p:ext uri="{BB962C8B-B14F-4D97-AF65-F5344CB8AC3E}">
        <p14:creationId xmlns:p14="http://schemas.microsoft.com/office/powerpoint/2010/main" val="3711471448"/>
      </p:ext>
    </p:extLst>
  </p:cSld>
  <p:clrMapOvr>
    <a:masterClrMapping/>
  </p:clrMapOvr>
  <mc:AlternateContent xmlns:mc="http://schemas.openxmlformats.org/markup-compatibility/2006" xmlns:p14="http://schemas.microsoft.com/office/powerpoint/2010/main">
    <mc:Choice Requires="p14">
      <p:transition spd="med" p14:dur="700" advClick="0" advTm="40000">
        <p:fade/>
      </p:transition>
    </mc:Choice>
    <mc:Fallback xmlns="">
      <p:transition spd="med" advClick="0" advTm="4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par>
                          <p:cTn id="8" fill="hold">
                            <p:stCondLst>
                              <p:cond delay="2250"/>
                            </p:stCondLst>
                            <p:childTnLst>
                              <p:par>
                                <p:cTn id="9" presetID="42" presetClass="entr" presetSubtype="0" fill="hold" nodeType="afterEffect">
                                  <p:stCondLst>
                                    <p:cond delay="25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anim calcmode="lin" valueType="num">
                                      <p:cBhvr>
                                        <p:cTn id="12" dur="2000" fill="hold"/>
                                        <p:tgtEl>
                                          <p:spTgt spid="15"/>
                                        </p:tgtEl>
                                        <p:attrNameLst>
                                          <p:attrName>ppt_x</p:attrName>
                                        </p:attrNameLst>
                                      </p:cBhvr>
                                      <p:tavLst>
                                        <p:tav tm="0">
                                          <p:val>
                                            <p:strVal val="#ppt_x"/>
                                          </p:val>
                                        </p:tav>
                                        <p:tav tm="100000">
                                          <p:val>
                                            <p:strVal val="#ppt_x"/>
                                          </p:val>
                                        </p:tav>
                                      </p:tavLst>
                                    </p:anim>
                                    <p:anim calcmode="lin" valueType="num">
                                      <p:cBhvr>
                                        <p:cTn id="13" dur="2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4500"/>
                            </p:stCondLst>
                            <p:childTnLst>
                              <p:par>
                                <p:cTn id="15" presetID="10" presetClass="entr" presetSubtype="0" fill="hold" grpId="0" nodeType="afterEffect">
                                  <p:stCondLst>
                                    <p:cond delay="5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par>
                          <p:cTn id="18" fill="hold">
                            <p:stCondLst>
                              <p:cond delay="7000"/>
                            </p:stCondLst>
                            <p:childTnLst>
                              <p:par>
                                <p:cTn id="19" presetID="10" presetClass="entr" presetSubtype="0" fill="hold" grpId="0" nodeType="afterEffect">
                                  <p:stCondLst>
                                    <p:cond delay="10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isällön paikkamerkki 5">
            <a:extLst>
              <a:ext uri="{FF2B5EF4-FFF2-40B4-BE49-F238E27FC236}">
                <a16:creationId xmlns:a16="http://schemas.microsoft.com/office/drawing/2014/main" id="{EAE03322-F8B7-4AA8-8D97-B24BE74727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effectLst>
            <a:softEdge rad="50800"/>
          </a:effectLst>
        </p:spPr>
      </p:pic>
      <p:pic>
        <p:nvPicPr>
          <p:cNvPr id="8" name="Sisällön paikkamerkki 7" descr="Kuva, joka sisältää kohteen teksti, kannettava, elektroniikka, työskenteleminen&#10;&#10;Kuvaus luotu automaattisesti">
            <a:extLst>
              <a:ext uri="{FF2B5EF4-FFF2-40B4-BE49-F238E27FC236}">
                <a16:creationId xmlns:a16="http://schemas.microsoft.com/office/drawing/2014/main" id="{0217EDAF-9A59-43D1-BE1E-6B8A2C019447}"/>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r="-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effectLst>
            <a:softEdge rad="50800"/>
          </a:effectLst>
        </p:spPr>
      </p:pic>
      <p:sp useBgFill="1">
        <p:nvSpPr>
          <p:cNvPr id="17" name="Freeform: Shape 1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Otsikko 1">
            <a:extLst>
              <a:ext uri="{FF2B5EF4-FFF2-40B4-BE49-F238E27FC236}">
                <a16:creationId xmlns:a16="http://schemas.microsoft.com/office/drawing/2014/main" id="{DE3F14AD-8B41-4DEC-BBB1-B1A1F1082832}"/>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kern="1200" dirty="0" err="1">
                <a:solidFill>
                  <a:schemeClr val="tx1"/>
                </a:solidFill>
                <a:latin typeface="+mj-lt"/>
                <a:ea typeface="+mj-ea"/>
                <a:cs typeface="+mj-cs"/>
              </a:rPr>
              <a:t>Missalen</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kuvaus</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Kokoelmakeskuksessa</a:t>
            </a:r>
            <a:endParaRPr lang="en-US" sz="3400" kern="1200" dirty="0">
              <a:solidFill>
                <a:schemeClr val="tx1"/>
              </a:solidFill>
              <a:latin typeface="+mj-lt"/>
              <a:ea typeface="+mj-ea"/>
              <a:cs typeface="+mj-cs"/>
            </a:endParaRPr>
          </a:p>
        </p:txBody>
      </p:sp>
      <p:sp>
        <p:nvSpPr>
          <p:cNvPr id="21" name="Rectangle 2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2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 name="Sisällön paikkamerkki 9" descr="Kuva, joka sisältää kohteen henkilö, sisä&#10;&#10;Kuvaus luotu automaattisesti">
            <a:extLst>
              <a:ext uri="{FF2B5EF4-FFF2-40B4-BE49-F238E27FC236}">
                <a16:creationId xmlns:a16="http://schemas.microsoft.com/office/drawing/2014/main" id="{1E2994E8-03E6-447C-806A-5B710E6877CB}"/>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447675" y="2532261"/>
            <a:ext cx="4833938" cy="3625453"/>
          </a:xfrm>
          <a:effectLst>
            <a:softEdge rad="63500"/>
          </a:effectLst>
        </p:spPr>
      </p:pic>
    </p:spTree>
    <p:extLst>
      <p:ext uri="{BB962C8B-B14F-4D97-AF65-F5344CB8AC3E}">
        <p14:creationId xmlns:p14="http://schemas.microsoft.com/office/powerpoint/2010/main" val="920502138"/>
      </p:ext>
    </p:extLst>
  </p:cSld>
  <p:clrMapOvr>
    <a:masterClrMapping/>
  </p:clrMapOvr>
  <mc:AlternateContent xmlns:mc="http://schemas.openxmlformats.org/markup-compatibility/2006" xmlns:p14="http://schemas.microsoft.com/office/powerpoint/2010/main">
    <mc:Choice Requires="p14">
      <p:transition spd="slow" p14:dur="1250" advClick="0" advTm="25000">
        <p:fade/>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250"/>
                            </p:stCondLst>
                            <p:childTnLst>
                              <p:par>
                                <p:cTn id="9" presetID="10" presetClass="entr" presetSubtype="0" fill="hold" nodeType="afterEffect">
                                  <p:stCondLst>
                                    <p:cond delay="17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6000"/>
                            </p:stCondLst>
                            <p:childTnLst>
                              <p:par>
                                <p:cTn id="13" presetID="10" presetClass="entr" presetSubtype="0" fill="hold" nodeType="afterEffect">
                                  <p:stCondLst>
                                    <p:cond delay="2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0"/>
                                        <p:tgtEl>
                                          <p:spTgt spid="6"/>
                                        </p:tgtEl>
                                      </p:cBhvr>
                                    </p:animEffect>
                                  </p:childTnLst>
                                </p:cTn>
                              </p:par>
                            </p:childTnLst>
                          </p:cTn>
                        </p:par>
                        <p:par>
                          <p:cTn id="16" fill="hold">
                            <p:stCondLst>
                              <p:cond delay="11250"/>
                            </p:stCondLst>
                            <p:childTnLst>
                              <p:par>
                                <p:cTn id="17" presetID="10" presetClass="entr" presetSubtype="0" fill="hold" nodeType="afterEffect">
                                  <p:stCondLst>
                                    <p:cond delay="2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uva 2" descr="Kuva, joka sisältää kohteen seinä, sisä&#10;&#10;Kuvaus luotu automaattisesti">
            <a:extLst>
              <a:ext uri="{FF2B5EF4-FFF2-40B4-BE49-F238E27FC236}">
                <a16:creationId xmlns:a16="http://schemas.microsoft.com/office/drawing/2014/main" id="{D6F5F60C-706C-4853-800D-17CED93C09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3523488" y="10"/>
            <a:ext cx="8668512" cy="6857990"/>
          </a:xfrm>
          <a:prstGeom prst="rect">
            <a:avLst/>
          </a:prstGeom>
        </p:spPr>
      </p:pic>
      <p:sp>
        <p:nvSpPr>
          <p:cNvPr id="20" name="Rectangle 1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kstiruutu 3">
            <a:extLst>
              <a:ext uri="{FF2B5EF4-FFF2-40B4-BE49-F238E27FC236}">
                <a16:creationId xmlns:a16="http://schemas.microsoft.com/office/drawing/2014/main" id="{3F4CCA37-77F0-462E-9FEE-003A2263A27D}"/>
              </a:ext>
            </a:extLst>
          </p:cNvPr>
          <p:cNvSpPr txBox="1"/>
          <p:nvPr/>
        </p:nvSpPr>
        <p:spPr>
          <a:xfrm>
            <a:off x="477980" y="1122363"/>
            <a:ext cx="53538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err="1">
                <a:latin typeface="+mj-lt"/>
                <a:ea typeface="+mj-ea"/>
                <a:cs typeface="+mj-cs"/>
              </a:rPr>
              <a:t>Lisää</a:t>
            </a:r>
            <a:r>
              <a:rPr lang="en-US" sz="4400" dirty="0">
                <a:latin typeface="+mj-lt"/>
                <a:ea typeface="+mj-ea"/>
                <a:cs typeface="+mj-cs"/>
              </a:rPr>
              <a:t> </a:t>
            </a:r>
            <a:r>
              <a:rPr lang="en-US" sz="4400" dirty="0" err="1">
                <a:latin typeface="+mj-lt"/>
                <a:ea typeface="+mj-ea"/>
                <a:cs typeface="+mj-cs"/>
              </a:rPr>
              <a:t>aiheesta</a:t>
            </a:r>
            <a:r>
              <a:rPr lang="en-US" sz="4400" dirty="0">
                <a:latin typeface="+mj-lt"/>
                <a:ea typeface="+mj-ea"/>
                <a:cs typeface="+mj-cs"/>
              </a:rPr>
              <a:t> </a:t>
            </a:r>
            <a:r>
              <a:rPr lang="en-US" sz="4400" dirty="0" err="1">
                <a:latin typeface="+mj-lt"/>
                <a:ea typeface="+mj-ea"/>
                <a:cs typeface="+mj-cs"/>
              </a:rPr>
              <a:t>Missalen</a:t>
            </a:r>
            <a:r>
              <a:rPr lang="en-US" sz="4400" dirty="0">
                <a:latin typeface="+mj-lt"/>
                <a:ea typeface="+mj-ea"/>
                <a:cs typeface="+mj-cs"/>
              </a:rPr>
              <a:t>  </a:t>
            </a:r>
            <a:r>
              <a:rPr lang="en-US" sz="4400" dirty="0" err="1">
                <a:latin typeface="+mj-lt"/>
                <a:ea typeface="+mj-ea"/>
                <a:cs typeface="+mj-cs"/>
              </a:rPr>
              <a:t>verkkonäyttelyssä</a:t>
            </a:r>
            <a:r>
              <a:rPr lang="en-US" sz="4400" dirty="0">
                <a:latin typeface="+mj-lt"/>
                <a:ea typeface="+mj-ea"/>
                <a:cs typeface="+mj-cs"/>
              </a:rPr>
              <a:t>!</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iruutu 1">
            <a:extLst>
              <a:ext uri="{FF2B5EF4-FFF2-40B4-BE49-F238E27FC236}">
                <a16:creationId xmlns:a16="http://schemas.microsoft.com/office/drawing/2014/main" id="{03BB18B0-15B6-43E9-8F1C-E7B7D44DE35D}"/>
              </a:ext>
            </a:extLst>
          </p:cNvPr>
          <p:cNvSpPr txBox="1"/>
          <p:nvPr/>
        </p:nvSpPr>
        <p:spPr>
          <a:xfrm>
            <a:off x="477980" y="4785631"/>
            <a:ext cx="4127576" cy="707886"/>
          </a:xfrm>
          <a:prstGeom prst="rect">
            <a:avLst/>
          </a:prstGeom>
          <a:noFill/>
        </p:spPr>
        <p:txBody>
          <a:bodyPr wrap="square" rtlCol="0">
            <a:spAutoFit/>
          </a:bodyPr>
          <a:lstStyle/>
          <a:p>
            <a:r>
              <a:rPr lang="fi-FI" sz="4000" dirty="0"/>
              <a:t>www.missale.jyu.fi</a:t>
            </a:r>
          </a:p>
        </p:txBody>
      </p:sp>
    </p:spTree>
    <p:extLst>
      <p:ext uri="{BB962C8B-B14F-4D97-AF65-F5344CB8AC3E}">
        <p14:creationId xmlns:p14="http://schemas.microsoft.com/office/powerpoint/2010/main" val="28600536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20000">
        <p:fad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5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2250"/>
                            </p:stCondLst>
                            <p:childTnLst>
                              <p:par>
                                <p:cTn id="9" presetID="10" presetClass="entr" presetSubtype="0" fill="hold"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p:stCondLst>
                              <p:cond delay="4750"/>
                            </p:stCondLst>
                            <p:childTnLst>
                              <p:par>
                                <p:cTn id="13" presetID="14" presetClass="entr" presetSubtype="1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1250"/>
                                        <p:tgtEl>
                                          <p:spTgt spid="2"/>
                                        </p:tgtEl>
                                      </p:cBhvr>
                                    </p:animEffect>
                                  </p:childTnLst>
                                </p:cTn>
                              </p:par>
                            </p:childTnLst>
                          </p:cTn>
                        </p:par>
                        <p:par>
                          <p:cTn id="16" fill="hold">
                            <p:stCondLst>
                              <p:cond delay="6000"/>
                            </p:stCondLst>
                            <p:childTnLst>
                              <p:par>
                                <p:cTn id="17" presetID="32" presetClass="emph" presetSubtype="0" fill="hold" nodeType="afterEffect">
                                  <p:stCondLst>
                                    <p:cond delay="0"/>
                                  </p:stCondLst>
                                  <p:childTnLst>
                                    <p:animRot by="120000">
                                      <p:cBhvr>
                                        <p:cTn id="18" dur="100" fill="hold">
                                          <p:stCondLst>
                                            <p:cond delay="0"/>
                                          </p:stCondLst>
                                        </p:cTn>
                                        <p:tgtEl>
                                          <p:spTgt spid="2">
                                            <p:txEl>
                                              <p:pRg st="0" end="0"/>
                                            </p:txEl>
                                          </p:spTgt>
                                        </p:tgtEl>
                                        <p:attrNameLst>
                                          <p:attrName>r</p:attrName>
                                        </p:attrNameLst>
                                      </p:cBhvr>
                                    </p:animRot>
                                    <p:animRot by="-240000">
                                      <p:cBhvr>
                                        <p:cTn id="19" dur="200" fill="hold">
                                          <p:stCondLst>
                                            <p:cond delay="200"/>
                                          </p:stCondLst>
                                        </p:cTn>
                                        <p:tgtEl>
                                          <p:spTgt spid="2">
                                            <p:txEl>
                                              <p:pRg st="0" end="0"/>
                                            </p:txEl>
                                          </p:spTgt>
                                        </p:tgtEl>
                                        <p:attrNameLst>
                                          <p:attrName>r</p:attrName>
                                        </p:attrNameLst>
                                      </p:cBhvr>
                                    </p:animRot>
                                    <p:animRot by="240000">
                                      <p:cBhvr>
                                        <p:cTn id="20" dur="200" fill="hold">
                                          <p:stCondLst>
                                            <p:cond delay="400"/>
                                          </p:stCondLst>
                                        </p:cTn>
                                        <p:tgtEl>
                                          <p:spTgt spid="2">
                                            <p:txEl>
                                              <p:pRg st="0" end="0"/>
                                            </p:txEl>
                                          </p:spTgt>
                                        </p:tgtEl>
                                        <p:attrNameLst>
                                          <p:attrName>r</p:attrName>
                                        </p:attrNameLst>
                                      </p:cBhvr>
                                    </p:animRot>
                                    <p:animRot by="-240000">
                                      <p:cBhvr>
                                        <p:cTn id="21" dur="200" fill="hold">
                                          <p:stCondLst>
                                            <p:cond delay="600"/>
                                          </p:stCondLst>
                                        </p:cTn>
                                        <p:tgtEl>
                                          <p:spTgt spid="2">
                                            <p:txEl>
                                              <p:pRg st="0" end="0"/>
                                            </p:txEl>
                                          </p:spTgt>
                                        </p:tgtEl>
                                        <p:attrNameLst>
                                          <p:attrName>r</p:attrName>
                                        </p:attrNameLst>
                                      </p:cBhvr>
                                    </p:animRot>
                                    <p:animRot by="120000">
                                      <p:cBhvr>
                                        <p:cTn id="22" dur="200" fill="hold">
                                          <p:stCondLst>
                                            <p:cond delay="80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7614D">
            <a:alpha val="61000"/>
          </a:srgb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64777" y="764306"/>
            <a:ext cx="5074024" cy="4551766"/>
          </a:xfrm>
        </p:spPr>
        <p:txBody>
          <a:bodyPr>
            <a:noAutofit/>
          </a:bodyPr>
          <a:lstStyle/>
          <a:p>
            <a:pPr marL="0" lvl="0" indent="0" algn="just">
              <a:lnSpc>
                <a:spcPct val="100000"/>
              </a:lnSpc>
              <a:spcBef>
                <a:spcPts val="0"/>
              </a:spcBef>
              <a:buNone/>
            </a:pPr>
            <a:r>
              <a:rPr lang="fr-FR" sz="1800" dirty="0" err="1"/>
              <a:t>Missale</a:t>
            </a:r>
            <a:r>
              <a:rPr lang="fr-FR" sz="1800" dirty="0"/>
              <a:t> </a:t>
            </a:r>
            <a:r>
              <a:rPr lang="fr-FR" sz="1800" dirty="0" err="1"/>
              <a:t>Aboensea</a:t>
            </a:r>
            <a:r>
              <a:rPr lang="fr-FR" sz="1800" dirty="0"/>
              <a:t> on </a:t>
            </a:r>
            <a:r>
              <a:rPr lang="fr-FR" sz="1800" dirty="0" err="1"/>
              <a:t>säilynyt</a:t>
            </a:r>
            <a:r>
              <a:rPr lang="fr-FR" sz="1800" dirty="0"/>
              <a:t> </a:t>
            </a:r>
            <a:r>
              <a:rPr lang="fr-FR" sz="1800" dirty="0" err="1"/>
              <a:t>alkuperäisessä</a:t>
            </a:r>
            <a:r>
              <a:rPr lang="fr-FR" sz="1800" dirty="0"/>
              <a:t> </a:t>
            </a:r>
            <a:r>
              <a:rPr lang="fr-FR" sz="1800" dirty="0" err="1"/>
              <a:t>sidoksessaan</a:t>
            </a:r>
            <a:r>
              <a:rPr lang="fr-FR" sz="1800" dirty="0"/>
              <a:t>, </a:t>
            </a:r>
            <a:r>
              <a:rPr lang="fr-FR" sz="1800" dirty="0" err="1"/>
              <a:t>vaikkakin</a:t>
            </a:r>
            <a:r>
              <a:rPr lang="fr-FR" sz="1800" dirty="0"/>
              <a:t> </a:t>
            </a:r>
            <a:r>
              <a:rPr lang="fr-FR" sz="1800" dirty="0" err="1"/>
              <a:t>vaillinaisena</a:t>
            </a:r>
            <a:r>
              <a:rPr lang="fr-FR" sz="1800" dirty="0"/>
              <a:t>, vain </a:t>
            </a:r>
            <a:r>
              <a:rPr lang="fr-FR" sz="1800" dirty="0" err="1"/>
              <a:t>yksi</a:t>
            </a:r>
            <a:r>
              <a:rPr lang="fr-FR" sz="1800" dirty="0"/>
              <a:t> </a:t>
            </a:r>
            <a:r>
              <a:rPr lang="fr-FR" sz="1800" dirty="0" err="1"/>
              <a:t>kappale</a:t>
            </a:r>
            <a:r>
              <a:rPr lang="fr-FR" sz="1800" dirty="0"/>
              <a:t>. </a:t>
            </a:r>
            <a:r>
              <a:rPr lang="fr-FR" sz="1800" dirty="0" err="1"/>
              <a:t>Tämä</a:t>
            </a:r>
            <a:r>
              <a:rPr lang="fr-FR" sz="1800" dirty="0"/>
              <a:t> alun </a:t>
            </a:r>
            <a:r>
              <a:rPr lang="fr-FR" sz="1800" dirty="0" err="1"/>
              <a:t>perin</a:t>
            </a:r>
            <a:r>
              <a:rPr lang="fr-FR" sz="1800" dirty="0"/>
              <a:t> </a:t>
            </a:r>
            <a:r>
              <a:rPr lang="fr-FR" sz="1800" dirty="0" err="1"/>
              <a:t>Halikon</a:t>
            </a:r>
            <a:r>
              <a:rPr lang="fr-FR" sz="1800" dirty="0"/>
              <a:t> </a:t>
            </a:r>
            <a:r>
              <a:rPr lang="fr-FR" sz="1800" dirty="0" err="1"/>
              <a:t>seurakunnalle</a:t>
            </a:r>
            <a:r>
              <a:rPr lang="fr-FR" sz="1800" dirty="0"/>
              <a:t> </a:t>
            </a:r>
            <a:r>
              <a:rPr lang="fr-FR" sz="1800" dirty="0" err="1"/>
              <a:t>kuulunut</a:t>
            </a:r>
            <a:r>
              <a:rPr lang="fr-FR" sz="1800" dirty="0"/>
              <a:t> </a:t>
            </a:r>
            <a:r>
              <a:rPr lang="fr-FR" sz="1800" dirty="0" err="1"/>
              <a:t>pergamentti-Missale</a:t>
            </a:r>
            <a:r>
              <a:rPr lang="fr-FR" sz="1800" dirty="0"/>
              <a:t> on </a:t>
            </a:r>
            <a:r>
              <a:rPr lang="fr-FR" sz="1800" dirty="0" err="1"/>
              <a:t>nyt</a:t>
            </a:r>
            <a:r>
              <a:rPr lang="fr-FR" sz="1800" dirty="0"/>
              <a:t> </a:t>
            </a:r>
            <a:r>
              <a:rPr lang="fr-FR" sz="1800" dirty="0" err="1"/>
              <a:t>Kööpen-haminan</a:t>
            </a:r>
            <a:r>
              <a:rPr lang="fr-FR" sz="1800" dirty="0"/>
              <a:t> </a:t>
            </a:r>
            <a:r>
              <a:rPr lang="fr-FR" sz="1800" dirty="0" err="1"/>
              <a:t>kuninkaallisen</a:t>
            </a:r>
            <a:r>
              <a:rPr lang="fr-FR" sz="1800" dirty="0"/>
              <a:t> </a:t>
            </a:r>
            <a:r>
              <a:rPr lang="fr-FR" sz="1800" dirty="0" err="1"/>
              <a:t>kirjaston</a:t>
            </a:r>
            <a:r>
              <a:rPr lang="fr-FR" sz="1800" dirty="0"/>
              <a:t> </a:t>
            </a:r>
            <a:r>
              <a:rPr lang="fr-FR" sz="1800" dirty="0" err="1"/>
              <a:t>omistuksessa</a:t>
            </a:r>
            <a:r>
              <a:rPr lang="fr-FR" sz="1800" dirty="0"/>
              <a:t>. </a:t>
            </a:r>
          </a:p>
          <a:p>
            <a:pPr marL="0" lvl="0" indent="0" algn="just">
              <a:lnSpc>
                <a:spcPct val="100000"/>
              </a:lnSpc>
              <a:spcBef>
                <a:spcPts val="0"/>
              </a:spcBef>
              <a:buNone/>
            </a:pPr>
            <a:endParaRPr lang="fr-FR" sz="1800" dirty="0"/>
          </a:p>
          <a:p>
            <a:pPr marL="0" lvl="0" indent="0" algn="just">
              <a:lnSpc>
                <a:spcPct val="100000"/>
              </a:lnSpc>
              <a:spcBef>
                <a:spcPts val="0"/>
              </a:spcBef>
              <a:buNone/>
            </a:pPr>
            <a:r>
              <a:rPr lang="fr-FR" sz="1800" dirty="0" err="1"/>
              <a:t>Lisäksi</a:t>
            </a:r>
            <a:r>
              <a:rPr lang="fr-FR" sz="1800" dirty="0"/>
              <a:t> Jyväskylän </a:t>
            </a:r>
            <a:r>
              <a:rPr lang="fr-FR" sz="1800" dirty="0" err="1"/>
              <a:t>Missalen</a:t>
            </a:r>
            <a:r>
              <a:rPr lang="fr-FR" sz="1800" dirty="0"/>
              <a:t> </a:t>
            </a:r>
            <a:r>
              <a:rPr lang="fr-FR" sz="1800" dirty="0" err="1"/>
              <a:t>kaltaisia</a:t>
            </a:r>
            <a:r>
              <a:rPr lang="fr-FR" sz="1800" dirty="0"/>
              <a:t> </a:t>
            </a:r>
            <a:r>
              <a:rPr lang="fr-FR" sz="1800" dirty="0" err="1"/>
              <a:t>pergamentille</a:t>
            </a:r>
            <a:r>
              <a:rPr lang="fr-FR" sz="1800" dirty="0"/>
              <a:t> </a:t>
            </a:r>
            <a:r>
              <a:rPr lang="fr-FR" sz="1800" dirty="0" err="1"/>
              <a:t>painettuja</a:t>
            </a:r>
            <a:r>
              <a:rPr lang="fr-FR" sz="1800" dirty="0"/>
              <a:t> </a:t>
            </a:r>
            <a:r>
              <a:rPr lang="fr-FR" sz="1800" dirty="0" err="1"/>
              <a:t>irtolehtiversioita</a:t>
            </a:r>
            <a:r>
              <a:rPr lang="fr-FR" sz="1800" dirty="0"/>
              <a:t> on </a:t>
            </a:r>
            <a:r>
              <a:rPr lang="fr-FR" sz="1800" dirty="0" err="1"/>
              <a:t>säilynyt</a:t>
            </a:r>
            <a:r>
              <a:rPr lang="fr-FR" sz="1800" dirty="0"/>
              <a:t> </a:t>
            </a:r>
            <a:r>
              <a:rPr lang="fr-FR" sz="1800" dirty="0" err="1"/>
              <a:t>kaksi</a:t>
            </a:r>
            <a:r>
              <a:rPr lang="fr-FR" sz="1800" dirty="0"/>
              <a:t> </a:t>
            </a:r>
            <a:r>
              <a:rPr lang="fr-FR" sz="1800" dirty="0" err="1"/>
              <a:t>kappaletta</a:t>
            </a:r>
            <a:r>
              <a:rPr lang="fr-FR" sz="1800" dirty="0"/>
              <a:t>, </a:t>
            </a:r>
            <a:r>
              <a:rPr lang="fr-FR" sz="1800" dirty="0" err="1"/>
              <a:t>yksi</a:t>
            </a:r>
            <a:r>
              <a:rPr lang="fr-FR" sz="1800" dirty="0"/>
              <a:t> </a:t>
            </a:r>
            <a:r>
              <a:rPr lang="fr-FR" sz="1800" dirty="0" err="1"/>
              <a:t>löytyy</a:t>
            </a:r>
            <a:r>
              <a:rPr lang="fr-FR" sz="1800" dirty="0"/>
              <a:t> </a:t>
            </a:r>
            <a:r>
              <a:rPr lang="fr-FR" sz="1800" dirty="0" err="1"/>
              <a:t>Helsingistä</a:t>
            </a:r>
            <a:r>
              <a:rPr lang="fr-FR" sz="1800" dirty="0"/>
              <a:t> </a:t>
            </a:r>
            <a:r>
              <a:rPr lang="fr-FR" sz="1800" dirty="0" err="1"/>
              <a:t>Kansalliskirjaston</a:t>
            </a:r>
            <a:r>
              <a:rPr lang="fr-FR" sz="1800" dirty="0"/>
              <a:t> </a:t>
            </a:r>
            <a:r>
              <a:rPr lang="fr-FR" sz="1800" dirty="0" err="1"/>
              <a:t>kokoelmista</a:t>
            </a:r>
            <a:r>
              <a:rPr lang="fr-FR" sz="1800" dirty="0"/>
              <a:t> </a:t>
            </a:r>
            <a:r>
              <a:rPr lang="fr-FR" sz="1800" dirty="0" err="1"/>
              <a:t>ja</a:t>
            </a:r>
            <a:r>
              <a:rPr lang="fr-FR" sz="1800" dirty="0"/>
              <a:t> </a:t>
            </a:r>
            <a:r>
              <a:rPr lang="fr-FR" sz="1800" dirty="0" err="1"/>
              <a:t>toinen</a:t>
            </a:r>
            <a:r>
              <a:rPr lang="fr-FR" sz="1800" dirty="0"/>
              <a:t> </a:t>
            </a:r>
            <a:r>
              <a:rPr lang="fr-FR" sz="1800" dirty="0" err="1"/>
              <a:t>Tukholman</a:t>
            </a:r>
            <a:r>
              <a:rPr lang="fr-FR" sz="1800" dirty="0"/>
              <a:t> </a:t>
            </a:r>
            <a:r>
              <a:rPr lang="fr-FR" sz="1800" dirty="0" err="1"/>
              <a:t>kuninkaallisesta</a:t>
            </a:r>
            <a:r>
              <a:rPr lang="fr-FR" sz="1800" dirty="0"/>
              <a:t> </a:t>
            </a:r>
            <a:r>
              <a:rPr lang="fr-FR" sz="1800" dirty="0" err="1"/>
              <a:t>kirjastosta</a:t>
            </a:r>
            <a:r>
              <a:rPr lang="fr-FR" sz="1800" dirty="0"/>
              <a:t>. </a:t>
            </a:r>
            <a:r>
              <a:rPr lang="fr-FR" sz="1800" dirty="0" err="1"/>
              <a:t>Lisäksi</a:t>
            </a:r>
            <a:r>
              <a:rPr lang="fr-FR" sz="1800" dirty="0"/>
              <a:t> </a:t>
            </a:r>
            <a:r>
              <a:rPr lang="fr-FR" sz="1800" dirty="0" err="1"/>
              <a:t>Helsingissä</a:t>
            </a:r>
            <a:r>
              <a:rPr lang="fr-FR" sz="1800" dirty="0"/>
              <a:t> on </a:t>
            </a:r>
            <a:r>
              <a:rPr lang="fr-FR" sz="1800" dirty="0" err="1"/>
              <a:t>irrallisia</a:t>
            </a:r>
            <a:r>
              <a:rPr lang="fr-FR" sz="1800" dirty="0"/>
              <a:t> </a:t>
            </a:r>
            <a:r>
              <a:rPr lang="fr-FR" sz="1800" dirty="0" err="1"/>
              <a:t>perga-menttilehtiä</a:t>
            </a:r>
            <a:r>
              <a:rPr lang="fr-FR" sz="1800" dirty="0"/>
              <a:t>, </a:t>
            </a:r>
            <a:r>
              <a:rPr lang="fr-FR" sz="1800" dirty="0" err="1"/>
              <a:t>jotka</a:t>
            </a:r>
            <a:r>
              <a:rPr lang="fr-FR" sz="1800" dirty="0"/>
              <a:t> </a:t>
            </a:r>
            <a:r>
              <a:rPr lang="fr-FR" sz="1800" dirty="0" err="1"/>
              <a:t>ovat</a:t>
            </a:r>
            <a:r>
              <a:rPr lang="fr-FR" sz="1800" dirty="0"/>
              <a:t> </a:t>
            </a:r>
            <a:r>
              <a:rPr lang="fr-FR" sz="1800" dirty="0" err="1"/>
              <a:t>peräisin</a:t>
            </a:r>
            <a:r>
              <a:rPr lang="fr-FR" sz="1800" dirty="0"/>
              <a:t> </a:t>
            </a:r>
            <a:r>
              <a:rPr lang="fr-FR" sz="1800" dirty="0" err="1"/>
              <a:t>kuudesta</a:t>
            </a:r>
            <a:r>
              <a:rPr lang="fr-FR" sz="1800" dirty="0"/>
              <a:t> </a:t>
            </a:r>
            <a:r>
              <a:rPr lang="fr-FR" sz="1800" dirty="0" err="1"/>
              <a:t>eri</a:t>
            </a:r>
            <a:r>
              <a:rPr lang="fr-FR" sz="1800" dirty="0"/>
              <a:t> </a:t>
            </a:r>
            <a:r>
              <a:rPr lang="fr-FR" sz="1800" dirty="0" err="1"/>
              <a:t>kappaleesta</a:t>
            </a:r>
            <a:r>
              <a:rPr lang="fr-FR" sz="1800" dirty="0"/>
              <a:t>. </a:t>
            </a:r>
          </a:p>
          <a:p>
            <a:pPr marL="0" lvl="0" indent="0" algn="just">
              <a:lnSpc>
                <a:spcPct val="100000"/>
              </a:lnSpc>
              <a:spcBef>
                <a:spcPts val="0"/>
              </a:spcBef>
              <a:buNone/>
            </a:pPr>
            <a:endParaRPr lang="fr-FR" sz="1800" dirty="0"/>
          </a:p>
          <a:p>
            <a:pPr marL="0" lvl="0" indent="0" algn="just">
              <a:lnSpc>
                <a:spcPct val="100000"/>
              </a:lnSpc>
              <a:spcBef>
                <a:spcPts val="0"/>
              </a:spcBef>
              <a:buNone/>
            </a:pPr>
            <a:r>
              <a:rPr lang="fr-FR" sz="1800" dirty="0" err="1"/>
              <a:t>Kyseessä</a:t>
            </a:r>
            <a:r>
              <a:rPr lang="fr-FR" sz="1800" dirty="0"/>
              <a:t> on </a:t>
            </a:r>
            <a:r>
              <a:rPr lang="fr-FR" sz="1800" dirty="0" err="1"/>
              <a:t>siis</a:t>
            </a:r>
            <a:r>
              <a:rPr lang="fr-FR" sz="1800" dirty="0"/>
              <a:t> </a:t>
            </a:r>
            <a:r>
              <a:rPr lang="fr-FR" sz="1800" dirty="0" err="1"/>
              <a:t>todellinen</a:t>
            </a:r>
            <a:r>
              <a:rPr lang="fr-FR" sz="1800" dirty="0"/>
              <a:t> </a:t>
            </a:r>
            <a:r>
              <a:rPr lang="fr-FR" sz="1800" dirty="0" err="1"/>
              <a:t>harvinaisuus</a:t>
            </a:r>
            <a:r>
              <a:rPr lang="fr-FR" sz="1800" dirty="0"/>
              <a:t>!</a:t>
            </a:r>
          </a:p>
        </p:txBody>
      </p:sp>
      <p:pic>
        <p:nvPicPr>
          <p:cNvPr id="5" name="Espace réservé du contenu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5400000">
            <a:off x="5951488" y="1245136"/>
            <a:ext cx="6099890" cy="4066592"/>
          </a:xfrm>
          <a:effectLst>
            <a:softEdge rad="76200"/>
          </a:effectLst>
        </p:spPr>
      </p:pic>
    </p:spTree>
    <p:extLst>
      <p:ext uri="{BB962C8B-B14F-4D97-AF65-F5344CB8AC3E}">
        <p14:creationId xmlns:p14="http://schemas.microsoft.com/office/powerpoint/2010/main" val="78194638"/>
      </p:ext>
    </p:extLst>
  </p:cSld>
  <p:clrMapOvr>
    <a:masterClrMapping/>
  </p:clrMapOvr>
  <mc:AlternateContent xmlns:mc="http://schemas.openxmlformats.org/markup-compatibility/2006" xmlns:p14="http://schemas.microsoft.com/office/powerpoint/2010/main">
    <mc:Choice Requires="p14">
      <p:transition spd="slow" p14:dur="2000" advClick="0" advTm="42000">
        <p:fade/>
      </p:transition>
    </mc:Choice>
    <mc:Fallback xmlns="">
      <p:transition spd="slow" advClick="0" advTm="4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500"/>
                                        <p:tgtEl>
                                          <p:spTgt spid="5"/>
                                        </p:tgtEl>
                                      </p:cBhvr>
                                    </p:animEffect>
                                  </p:childTnLst>
                                </p:cTn>
                              </p:par>
                            </p:childTnLst>
                          </p:cTn>
                        </p:par>
                        <p:par>
                          <p:cTn id="8" fill="hold">
                            <p:stCondLst>
                              <p:cond delay="4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7500"/>
                            </p:stCondLst>
                            <p:childTnLst>
                              <p:par>
                                <p:cTn id="13" presetID="10" presetClass="entr" presetSubtype="0" fill="hold" grpId="0" nodeType="afterEffect">
                                  <p:stCondLst>
                                    <p:cond delay="8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17500"/>
                            </p:stCondLst>
                            <p:childTnLst>
                              <p:par>
                                <p:cTn id="17" presetID="10" presetClass="entr" presetSubtype="0" fill="hold" grpId="0" nodeType="afterEffect">
                                  <p:stCondLst>
                                    <p:cond delay="9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500"/>
                                        <p:tgtEl>
                                          <p:spTgt spid="3">
                                            <p:txEl>
                                              <p:pRg st="4" end="4"/>
                                            </p:txEl>
                                          </p:spTgt>
                                        </p:tgtEl>
                                      </p:cBhvr>
                                    </p:animEffect>
                                  </p:childTnLst>
                                </p:cTn>
                              </p:par>
                            </p:childTnLst>
                          </p:cTn>
                        </p:par>
                        <p:par>
                          <p:cTn id="20" fill="hold">
                            <p:stCondLst>
                              <p:cond delay="28000"/>
                            </p:stCondLst>
                            <p:childTnLst>
                              <p:par>
                                <p:cTn id="21" presetID="6" presetClass="emph" presetSubtype="0" fill="hold" nodeType="afterEffect">
                                  <p:stCondLst>
                                    <p:cond delay="500"/>
                                  </p:stCondLst>
                                  <p:childTnLst>
                                    <p:animScale>
                                      <p:cBhvr>
                                        <p:cTn id="22" dur="7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9DF62669-A094-410F-A282-C580823F6D5F}"/>
              </a:ext>
            </a:extLst>
          </p:cNvPr>
          <p:cNvPicPr preferRelativeResize="0">
            <a:picLocks/>
          </p:cNvPicPr>
          <p:nvPr/>
        </p:nvPicPr>
        <p:blipFill>
          <a:blip r:embed="rId2" cstate="email">
            <a:extLst>
              <a:ext uri="{28A0092B-C50C-407E-A947-70E740481C1C}">
                <a14:useLocalDpi xmlns:a14="http://schemas.microsoft.com/office/drawing/2010/main"/>
              </a:ext>
            </a:extLst>
          </a:blip>
          <a:srcRect/>
          <a:stretch/>
        </p:blipFill>
        <p:spPr>
          <a:xfrm>
            <a:off x="0" y="-2006335"/>
            <a:ext cx="12192000" cy="4457776"/>
          </a:xfrm>
          <a:prstGeom prst="rect">
            <a:avLst/>
          </a:prstGeom>
        </p:spPr>
      </p:pic>
      <p:sp>
        <p:nvSpPr>
          <p:cNvPr id="2" name="Otsikko 1">
            <a:extLst>
              <a:ext uri="{FF2B5EF4-FFF2-40B4-BE49-F238E27FC236}">
                <a16:creationId xmlns:a16="http://schemas.microsoft.com/office/drawing/2014/main" id="{F8FB042A-02AC-42AB-85A8-EC68BA80F6E8}"/>
              </a:ext>
            </a:extLst>
          </p:cNvPr>
          <p:cNvSpPr>
            <a:spLocks noGrp="1"/>
          </p:cNvSpPr>
          <p:nvPr>
            <p:ph type="title"/>
          </p:nvPr>
        </p:nvSpPr>
        <p:spPr>
          <a:xfrm>
            <a:off x="-19050" y="2232420"/>
            <a:ext cx="7286625" cy="613233"/>
          </a:xfrm>
          <a:solidFill>
            <a:srgbClr val="ED7D31"/>
          </a:solidFill>
        </p:spPr>
        <p:txBody>
          <a:bodyPr anchor="ctr"/>
          <a:lstStyle/>
          <a:p>
            <a:r>
              <a:rPr lang="en-US" sz="3200" b="1" dirty="0" err="1">
                <a:solidFill>
                  <a:schemeClr val="bg1"/>
                </a:solidFill>
                <a:effectLst>
                  <a:outerShdw blurRad="38100" dist="38100" dir="2700000" algn="tl">
                    <a:srgbClr val="000000">
                      <a:alpha val="43137"/>
                    </a:srgbClr>
                  </a:outerShdw>
                </a:effectLst>
              </a:rPr>
              <a:t>Painetun</a:t>
            </a:r>
            <a:r>
              <a:rPr lang="en-US" sz="3200" b="1" dirty="0">
                <a:solidFill>
                  <a:schemeClr val="bg1"/>
                </a:solidFill>
                <a:effectLst>
                  <a:outerShdw blurRad="38100" dist="38100" dir="2700000" algn="tl">
                    <a:srgbClr val="000000">
                      <a:alpha val="43137"/>
                    </a:srgbClr>
                  </a:outerShdw>
                </a:effectLst>
              </a:rPr>
              <a:t> </a:t>
            </a:r>
            <a:r>
              <a:rPr lang="en-US" sz="3200" b="1" dirty="0" err="1">
                <a:solidFill>
                  <a:schemeClr val="bg1"/>
                </a:solidFill>
                <a:effectLst>
                  <a:outerShdw blurRad="38100" dist="38100" dir="2700000" algn="tl">
                    <a:srgbClr val="000000">
                      <a:alpha val="43137"/>
                    </a:srgbClr>
                  </a:outerShdw>
                </a:effectLst>
              </a:rPr>
              <a:t>messukirjan</a:t>
            </a:r>
            <a:r>
              <a:rPr lang="en-US" sz="3200" b="1" dirty="0">
                <a:solidFill>
                  <a:schemeClr val="bg1"/>
                </a:solidFill>
                <a:effectLst>
                  <a:outerShdw blurRad="38100" dist="38100" dir="2700000" algn="tl">
                    <a:srgbClr val="000000">
                      <a:alpha val="43137"/>
                    </a:srgbClr>
                  </a:outerShdw>
                </a:effectLst>
              </a:rPr>
              <a:t> </a:t>
            </a:r>
            <a:r>
              <a:rPr lang="en-US" sz="3200" b="1" dirty="0" err="1">
                <a:solidFill>
                  <a:schemeClr val="bg1"/>
                </a:solidFill>
                <a:effectLst>
                  <a:outerShdw blurRad="38100" dist="38100" dir="2700000" algn="tl">
                    <a:srgbClr val="000000">
                      <a:alpha val="43137"/>
                    </a:srgbClr>
                  </a:outerShdw>
                </a:effectLst>
              </a:rPr>
              <a:t>tulo</a:t>
            </a:r>
            <a:r>
              <a:rPr lang="en-US" sz="3200" b="1" dirty="0">
                <a:solidFill>
                  <a:schemeClr val="bg1"/>
                </a:solidFill>
                <a:effectLst>
                  <a:outerShdw blurRad="38100" dist="38100" dir="2700000" algn="tl">
                    <a:srgbClr val="000000">
                      <a:alpha val="43137"/>
                    </a:srgbClr>
                  </a:outerShdw>
                </a:effectLst>
              </a:rPr>
              <a:t> </a:t>
            </a:r>
            <a:r>
              <a:rPr lang="en-US" sz="3200" b="1" dirty="0" err="1">
                <a:solidFill>
                  <a:schemeClr val="bg1"/>
                </a:solidFill>
                <a:effectLst>
                  <a:outerShdw blurRad="38100" dist="38100" dir="2700000" algn="tl">
                    <a:srgbClr val="000000">
                      <a:alpha val="43137"/>
                    </a:srgbClr>
                  </a:outerShdw>
                </a:effectLst>
              </a:rPr>
              <a:t>Suomeen</a:t>
            </a:r>
            <a:endParaRPr lang="fi-FI" dirty="0">
              <a:effectLst>
                <a:outerShdw blurRad="38100" dist="38100" dir="2700000" algn="tl">
                  <a:srgbClr val="000000">
                    <a:alpha val="43137"/>
                  </a:srgbClr>
                </a:outerShdw>
              </a:effectLst>
            </a:endParaRPr>
          </a:p>
        </p:txBody>
      </p:sp>
      <p:sp>
        <p:nvSpPr>
          <p:cNvPr id="4" name="Tekstin paikkamerkki 3">
            <a:extLst>
              <a:ext uri="{FF2B5EF4-FFF2-40B4-BE49-F238E27FC236}">
                <a16:creationId xmlns:a16="http://schemas.microsoft.com/office/drawing/2014/main" id="{BA8829D2-A046-4ACE-93C1-701E3F2F7B3D}"/>
              </a:ext>
            </a:extLst>
          </p:cNvPr>
          <p:cNvSpPr>
            <a:spLocks noGrp="1"/>
          </p:cNvSpPr>
          <p:nvPr>
            <p:ph type="body" sz="half" idx="2"/>
          </p:nvPr>
        </p:nvSpPr>
        <p:spPr>
          <a:xfrm>
            <a:off x="1371600" y="3123365"/>
            <a:ext cx="10228170" cy="1398310"/>
          </a:xfrm>
        </p:spPr>
        <p:txBody>
          <a:bodyPr>
            <a:noAutofit/>
          </a:bodyPr>
          <a:lstStyle/>
          <a:p>
            <a:pPr algn="just"/>
            <a:r>
              <a:rPr lang="fi-FI" sz="1800" b="0" i="0" dirty="0">
                <a:solidFill>
                  <a:srgbClr val="333333"/>
                </a:solidFill>
                <a:effectLst/>
              </a:rPr>
              <a:t>	</a:t>
            </a:r>
            <a:r>
              <a:rPr lang="fi-FI" sz="1800" b="0" i="0" dirty="0" err="1">
                <a:solidFill>
                  <a:srgbClr val="333333"/>
                </a:solidFill>
                <a:effectLst/>
              </a:rPr>
              <a:t>rvokkaan</a:t>
            </a:r>
            <a:r>
              <a:rPr lang="fi-FI" sz="1800" b="0" i="0" dirty="0">
                <a:solidFill>
                  <a:srgbClr val="333333"/>
                </a:solidFill>
                <a:effectLst/>
              </a:rPr>
              <a:t> messukirjan tilaaminen ja painattaminen Turun hiippakuntaa varten 1400-luvun 	loppupuolella oli monivaiheinen prosessi. Alkusysäyksen sen tilaamiseen antoi silloisen Turun 	piispan 	</a:t>
            </a:r>
            <a:r>
              <a:rPr lang="fi-FI" sz="1800" b="0" i="0" dirty="0" err="1">
                <a:solidFill>
                  <a:srgbClr val="333333"/>
                </a:solidFill>
                <a:effectLst/>
              </a:rPr>
              <a:t>Conradus</a:t>
            </a:r>
            <a:r>
              <a:rPr lang="fi-FI" sz="1800" b="0" i="0" dirty="0">
                <a:solidFill>
                  <a:srgbClr val="333333"/>
                </a:solidFill>
                <a:effectLst/>
              </a:rPr>
              <a:t> </a:t>
            </a:r>
            <a:r>
              <a:rPr lang="fi-FI" sz="1800" b="0" i="0" dirty="0" err="1">
                <a:solidFill>
                  <a:srgbClr val="333333"/>
                </a:solidFill>
                <a:effectLst/>
              </a:rPr>
              <a:t>Bitzin</a:t>
            </a:r>
            <a:r>
              <a:rPr lang="fi-FI" sz="1800" b="0" i="0" dirty="0">
                <a:solidFill>
                  <a:srgbClr val="333333"/>
                </a:solidFill>
                <a:effectLst/>
              </a:rPr>
              <a:t> (k. 1489) mukaan messukirjojen puute ja siitä aiheutunut jumalanpalveluselämän sekavuus ja maallistuminen. Painetun messukirjan avulla voitiin jumalan-palveluselämä yhtenäistää ja selkeyttää koko hiippakunnassa.</a:t>
            </a:r>
          </a:p>
          <a:p>
            <a:pPr algn="just"/>
            <a:endParaRPr lang="fi-FI" sz="1800" dirty="0"/>
          </a:p>
          <a:p>
            <a:endParaRPr lang="fi-FI" sz="1800" dirty="0"/>
          </a:p>
        </p:txBody>
      </p:sp>
      <p:sp>
        <p:nvSpPr>
          <p:cNvPr id="10" name="Tekstiruutu 9">
            <a:extLst>
              <a:ext uri="{FF2B5EF4-FFF2-40B4-BE49-F238E27FC236}">
                <a16:creationId xmlns:a16="http://schemas.microsoft.com/office/drawing/2014/main" id="{B7E8D588-96EE-42BC-B138-B03407016A9A}"/>
              </a:ext>
            </a:extLst>
          </p:cNvPr>
          <p:cNvSpPr txBox="1"/>
          <p:nvPr/>
        </p:nvSpPr>
        <p:spPr>
          <a:xfrm>
            <a:off x="394120" y="4488475"/>
            <a:ext cx="9305691" cy="1200329"/>
          </a:xfrm>
          <a:prstGeom prst="rect">
            <a:avLst/>
          </a:prstGeom>
          <a:noFill/>
        </p:spPr>
        <p:txBody>
          <a:bodyPr wrap="square">
            <a:spAutoFit/>
          </a:bodyPr>
          <a:lstStyle/>
          <a:p>
            <a:pPr algn="just"/>
            <a:r>
              <a:rPr lang="fi-FI" sz="1800" b="0" i="0" dirty="0">
                <a:solidFill>
                  <a:srgbClr val="333333"/>
                </a:solidFill>
                <a:effectLst/>
              </a:rPr>
              <a:t>Turun hiippakuntaa varten toimitettavan laitoksen valmistelutyöhön kului vuosia ennen kuin teoksen painaminen voitiin aloittaa. </a:t>
            </a:r>
            <a:r>
              <a:rPr lang="fi-FI" sz="1800" b="0" i="0" dirty="0" err="1">
                <a:solidFill>
                  <a:srgbClr val="333333"/>
                </a:solidFill>
                <a:effectLst/>
              </a:rPr>
              <a:t>Missale</a:t>
            </a:r>
            <a:r>
              <a:rPr lang="fi-FI" sz="1800" b="0" i="0" dirty="0">
                <a:solidFill>
                  <a:srgbClr val="333333"/>
                </a:solidFill>
                <a:effectLst/>
              </a:rPr>
              <a:t> </a:t>
            </a:r>
            <a:r>
              <a:rPr lang="fi-FI" sz="1800" b="0" i="0" dirty="0" err="1">
                <a:solidFill>
                  <a:srgbClr val="333333"/>
                </a:solidFill>
                <a:effectLst/>
              </a:rPr>
              <a:t>Aboensen</a:t>
            </a:r>
            <a:r>
              <a:rPr lang="fi-FI" sz="1800" b="0" i="0" dirty="0">
                <a:solidFill>
                  <a:srgbClr val="333333"/>
                </a:solidFill>
                <a:effectLst/>
              </a:rPr>
              <a:t> </a:t>
            </a:r>
            <a:r>
              <a:rPr lang="fi-FI" sz="1800" dirty="0">
                <a:solidFill>
                  <a:srgbClr val="333333"/>
                </a:solidFill>
              </a:rPr>
              <a:t>tekstit</a:t>
            </a:r>
            <a:r>
              <a:rPr lang="fi-FI" sz="1800" b="0" i="0" dirty="0">
                <a:solidFill>
                  <a:srgbClr val="333333"/>
                </a:solidFill>
                <a:effectLst/>
              </a:rPr>
              <a:t> valittiin huolellisesti vertailemalla satoja hiippakunnassa käytössä olevia käsin kirjoitettuja messukirjoja. Painotyön suoritti Lyypekissä vuonna 1488 saksalainen kirjanpainaja </a:t>
            </a:r>
            <a:r>
              <a:rPr lang="fi-FI" sz="1800" b="0" i="0" dirty="0" err="1">
                <a:solidFill>
                  <a:srgbClr val="333333"/>
                </a:solidFill>
                <a:effectLst/>
              </a:rPr>
              <a:t>Bartholomeus</a:t>
            </a:r>
            <a:r>
              <a:rPr lang="fi-FI" sz="1800" b="0" i="0" dirty="0">
                <a:solidFill>
                  <a:srgbClr val="333333"/>
                </a:solidFill>
                <a:effectLst/>
              </a:rPr>
              <a:t> </a:t>
            </a:r>
            <a:r>
              <a:rPr lang="fi-FI" sz="1800" b="0" i="0" dirty="0" err="1">
                <a:solidFill>
                  <a:srgbClr val="333333"/>
                </a:solidFill>
                <a:effectLst/>
              </a:rPr>
              <a:t>Ghotan</a:t>
            </a:r>
            <a:r>
              <a:rPr lang="fi-FI" sz="1800" b="0" i="0" dirty="0">
                <a:solidFill>
                  <a:srgbClr val="333333"/>
                </a:solidFill>
                <a:effectLst/>
              </a:rPr>
              <a:t> (k. noin 1495).</a:t>
            </a:r>
          </a:p>
        </p:txBody>
      </p:sp>
      <p:pic>
        <p:nvPicPr>
          <p:cNvPr id="13" name="Picture 10">
            <a:extLst>
              <a:ext uri="{FF2B5EF4-FFF2-40B4-BE49-F238E27FC236}">
                <a16:creationId xmlns:a16="http://schemas.microsoft.com/office/drawing/2014/main" id="{80FBF70A-08A9-4E44-B5D4-709A010162E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494305" y="3158863"/>
            <a:ext cx="771525" cy="717428"/>
          </a:xfrm>
          <a:prstGeom prst="rect">
            <a:avLst/>
          </a:prstGeom>
        </p:spPr>
      </p:pic>
    </p:spTree>
    <p:extLst>
      <p:ext uri="{BB962C8B-B14F-4D97-AF65-F5344CB8AC3E}">
        <p14:creationId xmlns:p14="http://schemas.microsoft.com/office/powerpoint/2010/main" val="2434882895"/>
      </p:ext>
    </p:extLst>
  </p:cSld>
  <p:clrMapOvr>
    <a:masterClrMapping/>
  </p:clrMapOvr>
  <mc:AlternateContent xmlns:mc="http://schemas.openxmlformats.org/markup-compatibility/2006" xmlns:p14="http://schemas.microsoft.com/office/powerpoint/2010/main">
    <mc:Choice Requires="p14">
      <p:transition spd="slow" p14:dur="2000" advClick="0" advTm="45000">
        <p:fade/>
      </p:transition>
    </mc:Choice>
    <mc:Fallback xmlns="">
      <p:transition spd="slow" advClick="0" advTm="4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3250"/>
                            </p:stCondLst>
                            <p:childTnLst>
                              <p:par>
                                <p:cTn id="13" presetID="10" presetClass="entr" presetSubtype="0"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5750"/>
                            </p:stCondLst>
                            <p:childTnLst>
                              <p:par>
                                <p:cTn id="17" presetID="10" presetClass="entr" presetSubtype="0" fill="hold" grpId="0" nodeType="afterEffect">
                                  <p:stCondLst>
                                    <p:cond delay="25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2000"/>
                                        <p:tgtEl>
                                          <p:spTgt spid="4">
                                            <p:txEl>
                                              <p:pRg st="0" end="0"/>
                                            </p:txEl>
                                          </p:spTgt>
                                        </p:tgtEl>
                                      </p:cBhvr>
                                    </p:animEffect>
                                  </p:childTnLst>
                                </p:cTn>
                              </p:par>
                            </p:childTnLst>
                          </p:cTn>
                        </p:par>
                        <p:par>
                          <p:cTn id="20" fill="hold">
                            <p:stCondLst>
                              <p:cond delay="8000"/>
                            </p:stCondLst>
                            <p:childTnLst>
                              <p:par>
                                <p:cTn id="21" presetID="10" presetClass="entr" presetSubtype="0" fill="hold" grpId="0" nodeType="afterEffect">
                                  <p:stCondLst>
                                    <p:cond delay="13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6472380-994F-470C-A748-513470D81BF0}"/>
              </a:ext>
            </a:extLst>
          </p:cNvPr>
          <p:cNvSpPr>
            <a:spLocks noGrp="1"/>
          </p:cNvSpPr>
          <p:nvPr>
            <p:ph type="title"/>
          </p:nvPr>
        </p:nvSpPr>
        <p:spPr>
          <a:xfrm>
            <a:off x="6787174" y="765373"/>
            <a:ext cx="4314645" cy="1268958"/>
          </a:xfrm>
        </p:spPr>
        <p:txBody>
          <a:bodyPr vert="horz" lIns="91440" tIns="45720" rIns="91440" bIns="45720" rtlCol="0" anchor="b">
            <a:normAutofit/>
          </a:bodyPr>
          <a:lstStyle/>
          <a:p>
            <a:r>
              <a:rPr lang="en-US" sz="3600" b="1" i="0" dirty="0" err="1">
                <a:effectLst/>
              </a:rPr>
              <a:t>Mitä</a:t>
            </a:r>
            <a:r>
              <a:rPr lang="en-US" sz="3600" b="1" i="0" dirty="0">
                <a:effectLst/>
              </a:rPr>
              <a:t> </a:t>
            </a:r>
            <a:r>
              <a:rPr lang="en-US" sz="3600" b="1" i="0" dirty="0" err="1">
                <a:effectLst/>
              </a:rPr>
              <a:t>messukirja</a:t>
            </a:r>
            <a:r>
              <a:rPr lang="en-US" sz="3600" b="1" i="0" dirty="0">
                <a:effectLst/>
              </a:rPr>
              <a:t> </a:t>
            </a:r>
            <a:r>
              <a:rPr lang="en-US" sz="3600" b="1" i="0" dirty="0" err="1">
                <a:effectLst/>
              </a:rPr>
              <a:t>pitää</a:t>
            </a:r>
            <a:r>
              <a:rPr lang="en-US" sz="3600" b="1" i="0" dirty="0">
                <a:effectLst/>
              </a:rPr>
              <a:t> </a:t>
            </a:r>
            <a:r>
              <a:rPr lang="en-US" sz="3600" b="1" i="0" dirty="0" err="1">
                <a:effectLst/>
              </a:rPr>
              <a:t>sisällään</a:t>
            </a:r>
            <a:endParaRPr lang="en-US" sz="3600" dirty="0"/>
          </a:p>
        </p:txBody>
      </p:sp>
      <p:pic>
        <p:nvPicPr>
          <p:cNvPr id="6" name="Sisällön paikkamerkki 5" descr="Kuva, joka sisältää kohteen teksti&#10;&#10;Kuvaus luotu automaattisesti">
            <a:extLst>
              <a:ext uri="{FF2B5EF4-FFF2-40B4-BE49-F238E27FC236}">
                <a16:creationId xmlns:a16="http://schemas.microsoft.com/office/drawing/2014/main" id="{AF3FFB11-683B-433D-AA93-BAACCF4A47E9}"/>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188238" y="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40" name="Rectangle 39">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isällön paikkamerkki 3">
            <a:extLst>
              <a:ext uri="{FF2B5EF4-FFF2-40B4-BE49-F238E27FC236}">
                <a16:creationId xmlns:a16="http://schemas.microsoft.com/office/drawing/2014/main" id="{6B5D6769-C4B6-4421-9FCF-BB8F50373960}"/>
              </a:ext>
            </a:extLst>
          </p:cNvPr>
          <p:cNvSpPr>
            <a:spLocks noGrp="1"/>
          </p:cNvSpPr>
          <p:nvPr>
            <p:ph sz="half" idx="2"/>
          </p:nvPr>
        </p:nvSpPr>
        <p:spPr>
          <a:xfrm>
            <a:off x="6787174" y="2463779"/>
            <a:ext cx="5304235" cy="3083883"/>
          </a:xfrm>
        </p:spPr>
        <p:txBody>
          <a:bodyPr vert="horz" lIns="91440" tIns="45720" rIns="91440" bIns="45720" rtlCol="0" anchor="t">
            <a:normAutofit/>
          </a:bodyPr>
          <a:lstStyle/>
          <a:p>
            <a:pPr marL="0"/>
            <a:r>
              <a:rPr lang="en-US" sz="1800" dirty="0" err="1"/>
              <a:t>Missale</a:t>
            </a:r>
            <a:r>
              <a:rPr lang="en-US" sz="1800" dirty="0"/>
              <a:t> </a:t>
            </a:r>
            <a:r>
              <a:rPr lang="en-US" sz="1800" dirty="0" err="1"/>
              <a:t>Aboense</a:t>
            </a:r>
            <a:r>
              <a:rPr lang="en-US" sz="1800" dirty="0"/>
              <a:t> on </a:t>
            </a:r>
            <a:r>
              <a:rPr lang="en-US" sz="1800" dirty="0" err="1"/>
              <a:t>suurikokoinen</a:t>
            </a:r>
            <a:r>
              <a:rPr lang="en-US" sz="1800" dirty="0"/>
              <a:t>, </a:t>
            </a:r>
            <a:r>
              <a:rPr lang="en-US" sz="1800" dirty="0" err="1"/>
              <a:t>yli</a:t>
            </a:r>
            <a:r>
              <a:rPr lang="en-US" sz="1800" dirty="0"/>
              <a:t> 500-sivuinen </a:t>
            </a:r>
            <a:r>
              <a:rPr lang="en-US" sz="1800" dirty="0" err="1"/>
              <a:t>alttarilla</a:t>
            </a:r>
            <a:r>
              <a:rPr lang="en-US" sz="1800" dirty="0"/>
              <a:t> </a:t>
            </a:r>
            <a:r>
              <a:rPr lang="en-US" sz="1800" dirty="0" err="1"/>
              <a:t>pidettäväksi</a:t>
            </a:r>
            <a:r>
              <a:rPr lang="en-US" sz="1800" dirty="0"/>
              <a:t> </a:t>
            </a:r>
            <a:r>
              <a:rPr lang="en-US" sz="1800" dirty="0" err="1"/>
              <a:t>tarkoitettu</a:t>
            </a:r>
            <a:r>
              <a:rPr lang="en-US" sz="1800" dirty="0"/>
              <a:t> </a:t>
            </a:r>
            <a:r>
              <a:rPr lang="en-US" sz="1800" dirty="0" err="1"/>
              <a:t>täys-missale</a:t>
            </a:r>
            <a:r>
              <a:rPr lang="en-US" sz="1800" dirty="0"/>
              <a:t> (</a:t>
            </a:r>
            <a:r>
              <a:rPr lang="en-US" sz="1800" dirty="0" err="1"/>
              <a:t>missale</a:t>
            </a:r>
            <a:r>
              <a:rPr lang="en-US" sz="1800" dirty="0"/>
              <a:t> plenum), </a:t>
            </a:r>
            <a:r>
              <a:rPr lang="en-US" sz="1800" dirty="0" err="1"/>
              <a:t>joka</a:t>
            </a:r>
            <a:r>
              <a:rPr lang="en-US" sz="1800" dirty="0"/>
              <a:t> </a:t>
            </a:r>
            <a:r>
              <a:rPr lang="en-US" sz="1800" dirty="0" err="1"/>
              <a:t>sisältää</a:t>
            </a:r>
            <a:r>
              <a:rPr lang="en-US" sz="1800" dirty="0"/>
              <a:t> </a:t>
            </a:r>
            <a:r>
              <a:rPr lang="en-US" sz="1800" dirty="0" err="1"/>
              <a:t>kaikki</a:t>
            </a:r>
            <a:r>
              <a:rPr lang="en-US" sz="1800" dirty="0"/>
              <a:t> </a:t>
            </a:r>
            <a:r>
              <a:rPr lang="en-US" sz="1800" dirty="0" err="1"/>
              <a:t>messussa</a:t>
            </a:r>
            <a:r>
              <a:rPr lang="en-US" sz="1800" dirty="0"/>
              <a:t> </a:t>
            </a:r>
            <a:r>
              <a:rPr lang="en-US" sz="1800" dirty="0" err="1"/>
              <a:t>tarvittavat</a:t>
            </a:r>
            <a:r>
              <a:rPr lang="en-US" sz="1800" dirty="0"/>
              <a:t> </a:t>
            </a:r>
            <a:r>
              <a:rPr lang="en-US" sz="1800" dirty="0" err="1"/>
              <a:t>osat</a:t>
            </a:r>
            <a:r>
              <a:rPr lang="en-US" sz="1800" dirty="0"/>
              <a:t>.</a:t>
            </a:r>
          </a:p>
          <a:p>
            <a:pPr marL="0"/>
            <a:r>
              <a:rPr lang="en-US" sz="1800" dirty="0" err="1"/>
              <a:t>Messukirjasta</a:t>
            </a:r>
            <a:r>
              <a:rPr lang="en-US" sz="1800" dirty="0"/>
              <a:t> </a:t>
            </a:r>
            <a:r>
              <a:rPr lang="en-US" sz="1800" dirty="0" err="1"/>
              <a:t>löytyvät</a:t>
            </a:r>
            <a:r>
              <a:rPr lang="en-US" sz="1800" dirty="0"/>
              <a:t> </a:t>
            </a:r>
            <a:r>
              <a:rPr lang="en-US" sz="1800" dirty="0" err="1"/>
              <a:t>jumalanpalveluksen</a:t>
            </a:r>
            <a:r>
              <a:rPr lang="en-US" sz="1800" dirty="0"/>
              <a:t> ja </a:t>
            </a:r>
            <a:r>
              <a:rPr lang="en-US" sz="1800" dirty="0" err="1"/>
              <a:t>ehtoollisen</a:t>
            </a:r>
            <a:r>
              <a:rPr lang="en-US" sz="1800" dirty="0"/>
              <a:t> </a:t>
            </a:r>
            <a:r>
              <a:rPr lang="en-US" sz="1800" dirty="0" err="1"/>
              <a:t>ympärille</a:t>
            </a:r>
            <a:r>
              <a:rPr lang="en-US" sz="1800" dirty="0"/>
              <a:t> </a:t>
            </a:r>
            <a:r>
              <a:rPr lang="en-US" sz="1800" dirty="0" err="1"/>
              <a:t>liittyvät</a:t>
            </a:r>
            <a:r>
              <a:rPr lang="en-US" sz="1800" dirty="0"/>
              <a:t> </a:t>
            </a:r>
            <a:r>
              <a:rPr lang="en-US" sz="1800" dirty="0" err="1"/>
              <a:t>tekstit</a:t>
            </a:r>
            <a:r>
              <a:rPr lang="en-US" sz="1800" dirty="0"/>
              <a:t> </a:t>
            </a:r>
            <a:r>
              <a:rPr lang="en-US" sz="1800" dirty="0" err="1"/>
              <a:t>kirkollisen</a:t>
            </a:r>
            <a:r>
              <a:rPr lang="en-US" sz="1800" dirty="0"/>
              <a:t> </a:t>
            </a:r>
            <a:r>
              <a:rPr lang="en-US" sz="1800" dirty="0" err="1"/>
              <a:t>kalenterin</a:t>
            </a:r>
            <a:r>
              <a:rPr lang="en-US" sz="1800" dirty="0"/>
              <a:t> </a:t>
            </a:r>
            <a:r>
              <a:rPr lang="en-US" sz="1800" dirty="0" err="1"/>
              <a:t>säätämässä</a:t>
            </a:r>
            <a:r>
              <a:rPr lang="en-US" sz="1800" dirty="0"/>
              <a:t> </a:t>
            </a:r>
            <a:r>
              <a:rPr lang="en-US" sz="1800" dirty="0" err="1"/>
              <a:t>järjestyksessä</a:t>
            </a:r>
            <a:r>
              <a:rPr lang="en-US" sz="1800" dirty="0"/>
              <a:t>.</a:t>
            </a:r>
          </a:p>
          <a:p>
            <a:pPr marL="0"/>
            <a:r>
              <a:rPr lang="en-US" sz="1800" dirty="0" err="1"/>
              <a:t>Messukirjaan</a:t>
            </a:r>
            <a:r>
              <a:rPr lang="en-US" sz="1800" dirty="0"/>
              <a:t> </a:t>
            </a:r>
            <a:r>
              <a:rPr lang="en-US" sz="1800" dirty="0" err="1"/>
              <a:t>kuuluu</a:t>
            </a:r>
            <a:r>
              <a:rPr lang="en-US" sz="1800" dirty="0"/>
              <a:t> </a:t>
            </a:r>
            <a:r>
              <a:rPr lang="en-US" sz="1800" dirty="0" err="1"/>
              <a:t>myös</a:t>
            </a:r>
            <a:r>
              <a:rPr lang="en-US" sz="1800" dirty="0"/>
              <a:t> </a:t>
            </a:r>
            <a:r>
              <a:rPr lang="en-US" sz="1800" dirty="0" err="1"/>
              <a:t>musiikki</a:t>
            </a:r>
            <a:r>
              <a:rPr lang="en-US" sz="1800" dirty="0"/>
              <a:t>. </a:t>
            </a:r>
            <a:r>
              <a:rPr lang="en-US" sz="1800" dirty="0" err="1"/>
              <a:t>Missale</a:t>
            </a:r>
            <a:r>
              <a:rPr lang="en-US" sz="1800" dirty="0"/>
              <a:t> </a:t>
            </a:r>
            <a:r>
              <a:rPr lang="en-US" sz="1800" dirty="0" err="1"/>
              <a:t>Aboense</a:t>
            </a:r>
            <a:r>
              <a:rPr lang="en-US" sz="1800" dirty="0"/>
              <a:t> </a:t>
            </a:r>
            <a:r>
              <a:rPr lang="en-US" sz="1800" dirty="0" err="1"/>
              <a:t>sisältääkin</a:t>
            </a:r>
            <a:r>
              <a:rPr lang="en-US" sz="1800" dirty="0"/>
              <a:t> </a:t>
            </a:r>
            <a:r>
              <a:rPr lang="en-US" sz="1800" dirty="0" err="1"/>
              <a:t>runsaasti</a:t>
            </a:r>
            <a:r>
              <a:rPr lang="en-US" sz="1800" dirty="0"/>
              <a:t> </a:t>
            </a:r>
            <a:r>
              <a:rPr lang="en-US" sz="1800" dirty="0" err="1"/>
              <a:t>punaiselle</a:t>
            </a:r>
            <a:r>
              <a:rPr lang="en-US" sz="1800" dirty="0"/>
              <a:t> </a:t>
            </a:r>
            <a:r>
              <a:rPr lang="en-US" sz="1800" dirty="0" err="1"/>
              <a:t>neliviivastolle</a:t>
            </a:r>
            <a:r>
              <a:rPr lang="en-US" sz="1800" dirty="0"/>
              <a:t> </a:t>
            </a:r>
            <a:r>
              <a:rPr lang="en-US" sz="1800" dirty="0" err="1"/>
              <a:t>käsin</a:t>
            </a:r>
            <a:r>
              <a:rPr lang="en-US" sz="1800" dirty="0"/>
              <a:t> </a:t>
            </a:r>
            <a:r>
              <a:rPr lang="en-US" sz="1800" dirty="0" err="1"/>
              <a:t>merkittyjä</a:t>
            </a:r>
            <a:r>
              <a:rPr lang="en-US" sz="1800" dirty="0"/>
              <a:t> </a:t>
            </a:r>
            <a:r>
              <a:rPr lang="en-US" sz="1800" dirty="0" err="1"/>
              <a:t>sävelmiä</a:t>
            </a:r>
            <a:r>
              <a:rPr lang="en-US" sz="1800" dirty="0"/>
              <a:t>.</a:t>
            </a:r>
          </a:p>
        </p:txBody>
      </p:sp>
    </p:spTree>
    <p:extLst>
      <p:ext uri="{BB962C8B-B14F-4D97-AF65-F5344CB8AC3E}">
        <p14:creationId xmlns:p14="http://schemas.microsoft.com/office/powerpoint/2010/main" val="3185393215"/>
      </p:ext>
    </p:extLst>
  </p:cSld>
  <p:clrMapOvr>
    <a:masterClrMapping/>
  </p:clrMapOvr>
  <mc:AlternateContent xmlns:mc="http://schemas.openxmlformats.org/markup-compatibility/2006" xmlns:p14="http://schemas.microsoft.com/office/powerpoint/2010/main">
    <mc:Choice Requires="p14">
      <p:transition spd="slow" p14:dur="2000" advClick="0" advTm="35000">
        <p:fade/>
      </p:transition>
    </mc:Choice>
    <mc:Fallback xmlns="">
      <p:transition spd="slow"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7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13000"/>
                            </p:stCondLst>
                            <p:childTnLst>
                              <p:par>
                                <p:cTn id="13" presetID="10" presetClass="entr" presetSubtype="0" fill="hold" grpId="0" nodeType="afterEffect">
                                  <p:stCondLst>
                                    <p:cond delay="7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6472380-994F-470C-A748-513470D81BF0}"/>
              </a:ext>
            </a:extLst>
          </p:cNvPr>
          <p:cNvSpPr>
            <a:spLocks noGrp="1"/>
          </p:cNvSpPr>
          <p:nvPr>
            <p:ph type="title"/>
          </p:nvPr>
        </p:nvSpPr>
        <p:spPr>
          <a:xfrm>
            <a:off x="471550" y="315077"/>
            <a:ext cx="4368602" cy="1956841"/>
          </a:xfrm>
        </p:spPr>
        <p:txBody>
          <a:bodyPr vert="horz" lIns="91440" tIns="45720" rIns="91440" bIns="45720" rtlCol="0" anchor="b">
            <a:normAutofit/>
          </a:bodyPr>
          <a:lstStyle/>
          <a:p>
            <a:r>
              <a:rPr lang="en-US" sz="5000" b="1" i="0" dirty="0">
                <a:effectLst/>
              </a:rPr>
              <a:t>The contents of the missal</a:t>
            </a:r>
            <a:endParaRPr lang="en-US" sz="5000" dirty="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isällön paikkamerkki 5" descr="Kuva, joka sisältää kohteen teksti&#10;&#10;Kuvaus luotu automaattisesti">
            <a:extLst>
              <a:ext uri="{FF2B5EF4-FFF2-40B4-BE49-F238E27FC236}">
                <a16:creationId xmlns:a16="http://schemas.microsoft.com/office/drawing/2014/main" id="{AF3FFB11-683B-433D-AA93-BAACCF4A47E9}"/>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5781727"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isällön paikkamerkki 3">
            <a:extLst>
              <a:ext uri="{FF2B5EF4-FFF2-40B4-BE49-F238E27FC236}">
                <a16:creationId xmlns:a16="http://schemas.microsoft.com/office/drawing/2014/main" id="{6B5D6769-C4B6-4421-9FCF-BB8F50373960}"/>
              </a:ext>
            </a:extLst>
          </p:cNvPr>
          <p:cNvSpPr>
            <a:spLocks noGrp="1"/>
          </p:cNvSpPr>
          <p:nvPr>
            <p:ph sz="half" idx="2"/>
          </p:nvPr>
        </p:nvSpPr>
        <p:spPr>
          <a:xfrm>
            <a:off x="335279" y="2819852"/>
            <a:ext cx="5267661" cy="2865734"/>
          </a:xfrm>
        </p:spPr>
        <p:txBody>
          <a:bodyPr vert="horz" lIns="91440" tIns="45720" rIns="91440" bIns="45720" rtlCol="0">
            <a:noAutofit/>
          </a:bodyPr>
          <a:lstStyle/>
          <a:p>
            <a:pPr marL="0" algn="just"/>
            <a:r>
              <a:rPr lang="en-US" sz="1800" dirty="0"/>
              <a:t>‘</a:t>
            </a:r>
            <a:r>
              <a:rPr lang="en-US" sz="1800" dirty="0" err="1"/>
              <a:t>Missale</a:t>
            </a:r>
            <a:r>
              <a:rPr lang="en-US" sz="1800" dirty="0"/>
              <a:t> </a:t>
            </a:r>
            <a:r>
              <a:rPr lang="en-US" sz="1800" dirty="0" err="1"/>
              <a:t>Aboense</a:t>
            </a:r>
            <a:r>
              <a:rPr lang="en-US" sz="1800" dirty="0"/>
              <a:t>’ is a large-sized, over a 500-page complete missal intended to be kept on the altar (</a:t>
            </a:r>
            <a:r>
              <a:rPr lang="en-US" sz="1800" dirty="0" err="1"/>
              <a:t>missale</a:t>
            </a:r>
            <a:r>
              <a:rPr lang="en-US" sz="1800" dirty="0"/>
              <a:t> plenum). It contains all the parts needed for the mass.</a:t>
            </a:r>
          </a:p>
          <a:p>
            <a:pPr marL="0" algn="just"/>
            <a:r>
              <a:rPr lang="en-US" sz="1800" dirty="0"/>
              <a:t>The texts are related to the service and communion in the order set by the ecclesiastical calendar</a:t>
            </a:r>
          </a:p>
          <a:p>
            <a:pPr marL="0" algn="just"/>
            <a:r>
              <a:rPr lang="en-US" sz="1800" dirty="0"/>
              <a:t>The mass book also includes music. ‘</a:t>
            </a:r>
            <a:r>
              <a:rPr lang="en-US" sz="1800" dirty="0" err="1"/>
              <a:t>Missale</a:t>
            </a:r>
            <a:r>
              <a:rPr lang="en-US" sz="1800" dirty="0"/>
              <a:t> </a:t>
            </a:r>
            <a:r>
              <a:rPr lang="en-US" sz="1800" dirty="0" err="1"/>
              <a:t>Aboense</a:t>
            </a:r>
            <a:r>
              <a:rPr lang="en-US" sz="1800" dirty="0"/>
              <a:t>’ contains a lot of tunes written by hand on the red stave.</a:t>
            </a:r>
          </a:p>
        </p:txBody>
      </p:sp>
    </p:spTree>
    <p:extLst>
      <p:ext uri="{BB962C8B-B14F-4D97-AF65-F5344CB8AC3E}">
        <p14:creationId xmlns:p14="http://schemas.microsoft.com/office/powerpoint/2010/main" val="2031627816"/>
      </p:ext>
    </p:extLst>
  </p:cSld>
  <p:clrMapOvr>
    <a:masterClrMapping/>
  </p:clrMapOvr>
  <mc:AlternateContent xmlns:mc="http://schemas.openxmlformats.org/markup-compatibility/2006" xmlns:p14="http://schemas.microsoft.com/office/powerpoint/2010/main">
    <mc:Choice Requires="p14">
      <p:transition spd="slow" p14:dur="2000" advClick="0" advTm="35000">
        <p:fade/>
      </p:transition>
    </mc:Choice>
    <mc:Fallback xmlns="">
      <p:transition spd="slow"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5500"/>
                            </p:stCondLst>
                            <p:childTnLst>
                              <p:par>
                                <p:cTn id="9" presetID="10" presetClass="entr" presetSubtype="0" fill="hold" grpId="0" nodeType="afterEffect">
                                  <p:stCondLst>
                                    <p:cond delay="8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15500"/>
                            </p:stCondLst>
                            <p:childTnLst>
                              <p:par>
                                <p:cTn id="13" presetID="10" presetClass="entr" presetSubtype="0" fill="hold" nodeType="afterEffect">
                                  <p:stCondLst>
                                    <p:cond delay="6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isällön paikkamerkki 5">
            <a:extLst>
              <a:ext uri="{FF2B5EF4-FFF2-40B4-BE49-F238E27FC236}">
                <a16:creationId xmlns:a16="http://schemas.microsoft.com/office/drawing/2014/main" id="{BBFED075-1837-401F-89F4-81CDBBD607E9}"/>
              </a:ext>
              <a:ext uri="{C183D7F6-B498-43B3-948B-1728B52AA6E4}">
                <adec:decorative xmlns:adec="http://schemas.microsoft.com/office/drawing/2017/decorative" val="0"/>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2"/>
          <a:stretch/>
        </p:blipFill>
        <p:spPr>
          <a:xfrm rot="5400000">
            <a:off x="4725760" y="-608239"/>
            <a:ext cx="6858000" cy="8074479"/>
          </a:xfrm>
          <a:prstGeom prst="rect">
            <a:avLst/>
          </a:prstGeom>
        </p:spPr>
      </p:pic>
      <p:sp>
        <p:nvSpPr>
          <p:cNvPr id="22" name="Freeform: Shape 21">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13FF5FFD-62D2-46FB-B2E1-D201EB2A9989}"/>
              </a:ext>
            </a:extLst>
          </p:cNvPr>
          <p:cNvSpPr>
            <a:spLocks noGrp="1"/>
          </p:cNvSpPr>
          <p:nvPr>
            <p:ph type="title"/>
          </p:nvPr>
        </p:nvSpPr>
        <p:spPr>
          <a:xfrm>
            <a:off x="527835" y="940080"/>
            <a:ext cx="5266155" cy="1325563"/>
          </a:xfrm>
        </p:spPr>
        <p:txBody>
          <a:bodyPr vert="horz" lIns="91440" tIns="45720" rIns="91440" bIns="45720" rtlCol="0" anchor="ctr">
            <a:normAutofit/>
          </a:bodyPr>
          <a:lstStyle/>
          <a:p>
            <a:r>
              <a:rPr lang="en-US" sz="4400" b="1" i="0" dirty="0" err="1">
                <a:effectLst/>
              </a:rPr>
              <a:t>Messukirjan</a:t>
            </a:r>
            <a:r>
              <a:rPr lang="en-US" sz="4400" b="1" i="0" dirty="0">
                <a:effectLst/>
              </a:rPr>
              <a:t> </a:t>
            </a:r>
            <a:r>
              <a:rPr lang="en-US" sz="4400" b="1" i="0" dirty="0" err="1">
                <a:effectLst/>
              </a:rPr>
              <a:t>ulkoasu</a:t>
            </a:r>
            <a:br>
              <a:rPr lang="en-US" sz="4400" b="1" i="0" dirty="0">
                <a:effectLst/>
              </a:rPr>
            </a:br>
            <a:endParaRPr lang="en-US" sz="4400" dirty="0"/>
          </a:p>
        </p:txBody>
      </p:sp>
      <p:sp>
        <p:nvSpPr>
          <p:cNvPr id="4" name="Tekstin paikkamerkki 3">
            <a:extLst>
              <a:ext uri="{FF2B5EF4-FFF2-40B4-BE49-F238E27FC236}">
                <a16:creationId xmlns:a16="http://schemas.microsoft.com/office/drawing/2014/main" id="{7FEDB627-AB98-4F2A-BB4B-8A997104B836}"/>
              </a:ext>
            </a:extLst>
          </p:cNvPr>
          <p:cNvSpPr>
            <a:spLocks noGrp="1"/>
          </p:cNvSpPr>
          <p:nvPr>
            <p:ph type="body" sz="half" idx="2"/>
          </p:nvPr>
        </p:nvSpPr>
        <p:spPr>
          <a:xfrm>
            <a:off x="611726" y="2454020"/>
            <a:ext cx="3941499" cy="2381619"/>
          </a:xfrm>
        </p:spPr>
        <p:txBody>
          <a:bodyPr vert="horz" lIns="91440" tIns="45720" rIns="91440" bIns="45720" rtlCol="0">
            <a:normAutofit/>
          </a:bodyPr>
          <a:lstStyle/>
          <a:p>
            <a:pPr algn="just"/>
            <a:r>
              <a:rPr lang="en-US" sz="1900" dirty="0" err="1"/>
              <a:t>Missale</a:t>
            </a:r>
            <a:r>
              <a:rPr lang="en-US" sz="1900" dirty="0"/>
              <a:t> </a:t>
            </a:r>
            <a:r>
              <a:rPr lang="en-US" sz="1900" dirty="0" err="1"/>
              <a:t>Aboense</a:t>
            </a:r>
            <a:r>
              <a:rPr lang="en-US" sz="1900" dirty="0"/>
              <a:t>, ja </a:t>
            </a:r>
            <a:r>
              <a:rPr lang="en-US" sz="1900" dirty="0" err="1"/>
              <a:t>etenkin</a:t>
            </a:r>
            <a:r>
              <a:rPr lang="en-US" sz="1900" dirty="0"/>
              <a:t> </a:t>
            </a:r>
            <a:r>
              <a:rPr lang="en-US" sz="1900" dirty="0" err="1"/>
              <a:t>sen</a:t>
            </a:r>
            <a:r>
              <a:rPr lang="en-US" sz="1900" dirty="0"/>
              <a:t> </a:t>
            </a:r>
            <a:r>
              <a:rPr lang="en-US" sz="1900" dirty="0" err="1"/>
              <a:t>pergamentille</a:t>
            </a:r>
            <a:r>
              <a:rPr lang="en-US" sz="1900" dirty="0"/>
              <a:t> </a:t>
            </a:r>
            <a:r>
              <a:rPr lang="en-US" sz="1900" dirty="0" err="1"/>
              <a:t>painettu</a:t>
            </a:r>
            <a:r>
              <a:rPr lang="en-US" sz="1900" dirty="0"/>
              <a:t> </a:t>
            </a:r>
            <a:r>
              <a:rPr lang="en-US" sz="1900" dirty="0" err="1"/>
              <a:t>versio</a:t>
            </a:r>
            <a:r>
              <a:rPr lang="en-US" sz="1900" dirty="0"/>
              <a:t>, on </a:t>
            </a:r>
            <a:r>
              <a:rPr lang="en-US" sz="1900" dirty="0" err="1"/>
              <a:t>ulkoasultaan</a:t>
            </a:r>
            <a:r>
              <a:rPr lang="en-US" sz="1900" dirty="0"/>
              <a:t> </a:t>
            </a:r>
            <a:r>
              <a:rPr lang="en-US" sz="1900" dirty="0" err="1"/>
              <a:t>loistelias</a:t>
            </a:r>
            <a:r>
              <a:rPr lang="en-US" sz="1900" dirty="0"/>
              <a:t> </a:t>
            </a:r>
            <a:r>
              <a:rPr lang="en-US" sz="1900" dirty="0" err="1"/>
              <a:t>painotuote</a:t>
            </a:r>
            <a:r>
              <a:rPr lang="en-US" sz="1900" dirty="0"/>
              <a:t>. Sen </a:t>
            </a:r>
            <a:r>
              <a:rPr lang="en-US" sz="1900" dirty="0" err="1"/>
              <a:t>valmistuksessa</a:t>
            </a:r>
            <a:r>
              <a:rPr lang="en-US" sz="1900" dirty="0"/>
              <a:t> on </a:t>
            </a:r>
            <a:r>
              <a:rPr lang="en-US" sz="1900" dirty="0" err="1"/>
              <a:t>painovaiheessa</a:t>
            </a:r>
            <a:r>
              <a:rPr lang="en-US" sz="1900" dirty="0"/>
              <a:t> </a:t>
            </a:r>
            <a:r>
              <a:rPr lang="en-US" sz="1900" dirty="0" err="1"/>
              <a:t>käytetty</a:t>
            </a:r>
            <a:r>
              <a:rPr lang="en-US" sz="1900" dirty="0"/>
              <a:t> </a:t>
            </a:r>
            <a:r>
              <a:rPr lang="en-US" sz="1900" dirty="0" err="1"/>
              <a:t>mustaa</a:t>
            </a:r>
            <a:r>
              <a:rPr lang="en-US" sz="1900" dirty="0"/>
              <a:t> ja </a:t>
            </a:r>
            <a:r>
              <a:rPr lang="en-US" sz="1900" dirty="0" err="1"/>
              <a:t>punaista</a:t>
            </a:r>
            <a:r>
              <a:rPr lang="en-US" sz="1900" dirty="0"/>
              <a:t> </a:t>
            </a:r>
            <a:r>
              <a:rPr lang="en-US" sz="1900" dirty="0" err="1"/>
              <a:t>mustetta</a:t>
            </a:r>
            <a:r>
              <a:rPr lang="en-US" sz="1900" dirty="0"/>
              <a:t>, </a:t>
            </a:r>
            <a:r>
              <a:rPr lang="en-US" sz="1900" dirty="0" err="1"/>
              <a:t>minkä</a:t>
            </a:r>
            <a:r>
              <a:rPr lang="en-US" sz="1900" dirty="0"/>
              <a:t> </a:t>
            </a:r>
            <a:r>
              <a:rPr lang="en-US" sz="1900" dirty="0" err="1"/>
              <a:t>jälkeen</a:t>
            </a:r>
            <a:r>
              <a:rPr lang="en-US" sz="1900" dirty="0"/>
              <a:t> </a:t>
            </a:r>
            <a:r>
              <a:rPr lang="en-US" sz="1900" dirty="0" err="1"/>
              <a:t>tekstiin</a:t>
            </a:r>
            <a:r>
              <a:rPr lang="en-US" sz="1900" dirty="0"/>
              <a:t> on </a:t>
            </a:r>
            <a:r>
              <a:rPr lang="en-US" sz="1900" dirty="0" err="1"/>
              <a:t>lisätty</a:t>
            </a:r>
            <a:r>
              <a:rPr lang="en-US" sz="1900" dirty="0"/>
              <a:t> </a:t>
            </a:r>
            <a:r>
              <a:rPr lang="en-US" sz="1900" dirty="0" err="1"/>
              <a:t>käsin</a:t>
            </a:r>
            <a:r>
              <a:rPr lang="en-US" sz="1900" dirty="0"/>
              <a:t> </a:t>
            </a:r>
            <a:r>
              <a:rPr lang="en-US" sz="1900" dirty="0" err="1"/>
              <a:t>sinisiä</a:t>
            </a:r>
            <a:r>
              <a:rPr lang="en-US" sz="1900" dirty="0"/>
              <a:t> ja </a:t>
            </a:r>
            <a:r>
              <a:rPr lang="en-US" sz="1900" dirty="0" err="1"/>
              <a:t>punaisia</a:t>
            </a:r>
            <a:r>
              <a:rPr lang="en-US" sz="1900" dirty="0"/>
              <a:t> </a:t>
            </a:r>
            <a:r>
              <a:rPr lang="en-US" sz="1900" dirty="0" err="1"/>
              <a:t>alkukirjaimia</a:t>
            </a:r>
            <a:r>
              <a:rPr lang="en-US" sz="1900" dirty="0"/>
              <a:t>. </a:t>
            </a:r>
          </a:p>
        </p:txBody>
      </p:sp>
    </p:spTree>
    <p:extLst>
      <p:ext uri="{BB962C8B-B14F-4D97-AF65-F5344CB8AC3E}">
        <p14:creationId xmlns:p14="http://schemas.microsoft.com/office/powerpoint/2010/main" val="20139418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83E264B-4A96-4A48-B36B-8EF46CB3D56A}"/>
              </a:ext>
            </a:extLst>
          </p:cNvPr>
          <p:cNvSpPr>
            <a:spLocks noGrp="1"/>
          </p:cNvSpPr>
          <p:nvPr>
            <p:ph type="title"/>
          </p:nvPr>
        </p:nvSpPr>
        <p:spPr>
          <a:xfrm>
            <a:off x="7563790" y="695696"/>
            <a:ext cx="2133602" cy="807672"/>
          </a:xfrm>
        </p:spPr>
        <p:txBody>
          <a:bodyPr vert="horz" lIns="91440" tIns="45720" rIns="91440" bIns="45720" rtlCol="0" anchor="t">
            <a:normAutofit/>
          </a:bodyPr>
          <a:lstStyle/>
          <a:p>
            <a:r>
              <a:rPr lang="en-US" sz="4800" kern="1200" dirty="0" err="1">
                <a:solidFill>
                  <a:schemeClr val="tx1"/>
                </a:solidFill>
                <a:latin typeface="+mj-lt"/>
                <a:ea typeface="+mj-ea"/>
                <a:cs typeface="+mj-cs"/>
              </a:rPr>
              <a:t>nitiaalit</a:t>
            </a:r>
            <a:endParaRPr lang="en-US" sz="4800" kern="1200" dirty="0">
              <a:solidFill>
                <a:schemeClr val="tx1"/>
              </a:solidFill>
              <a:latin typeface="+mj-lt"/>
              <a:ea typeface="+mj-ea"/>
              <a:cs typeface="+mj-cs"/>
            </a:endParaRPr>
          </a:p>
        </p:txBody>
      </p:sp>
      <p:sp>
        <p:nvSpPr>
          <p:cNvPr id="17" name="Rectangle 1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79848" y="2379947"/>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isällön paikkamerkki 7" descr="Kuva, joka sisältää kohteen teksti&#10;&#10;Kuvaus luotu automaattisesti">
            <a:extLst>
              <a:ext uri="{FF2B5EF4-FFF2-40B4-BE49-F238E27FC236}">
                <a16:creationId xmlns:a16="http://schemas.microsoft.com/office/drawing/2014/main" id="{0D7BF966-FB90-41F8-8F00-816D654762F8}"/>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155547" y="688507"/>
            <a:ext cx="4284407" cy="5475279"/>
          </a:xfrm>
          <a:prstGeom prst="rect">
            <a:avLst/>
          </a:prstGeom>
          <a:effectLst>
            <a:softEdge rad="50800"/>
          </a:effectLst>
        </p:spPr>
      </p:pic>
      <p:sp>
        <p:nvSpPr>
          <p:cNvPr id="3" name="Tekstin paikkamerkki 2">
            <a:extLst>
              <a:ext uri="{FF2B5EF4-FFF2-40B4-BE49-F238E27FC236}">
                <a16:creationId xmlns:a16="http://schemas.microsoft.com/office/drawing/2014/main" id="{4E0E37BA-733C-48AF-8E3E-D2D8C08AEACC}"/>
              </a:ext>
            </a:extLst>
          </p:cNvPr>
          <p:cNvSpPr>
            <a:spLocks noGrp="1"/>
          </p:cNvSpPr>
          <p:nvPr>
            <p:ph type="body" idx="1"/>
          </p:nvPr>
        </p:nvSpPr>
        <p:spPr>
          <a:xfrm>
            <a:off x="6617465" y="2287988"/>
            <a:ext cx="5260770" cy="2785622"/>
          </a:xfrm>
        </p:spPr>
        <p:txBody>
          <a:bodyPr vert="horz" lIns="91440" tIns="45720" rIns="91440" bIns="45720" rtlCol="0">
            <a:noAutofit/>
          </a:bodyPr>
          <a:lstStyle/>
          <a:p>
            <a:pPr algn="just">
              <a:lnSpc>
                <a:spcPct val="100000"/>
              </a:lnSpc>
            </a:pPr>
            <a:r>
              <a:rPr lang="en-US" sz="1800" b="0" dirty="0" err="1"/>
              <a:t>Tekstissä</a:t>
            </a:r>
            <a:r>
              <a:rPr lang="en-US" sz="1800" b="0" dirty="0"/>
              <a:t> on </a:t>
            </a:r>
            <a:r>
              <a:rPr lang="en-US" sz="1800" b="0" dirty="0" err="1"/>
              <a:t>myös</a:t>
            </a:r>
            <a:r>
              <a:rPr lang="en-US" sz="1800" b="0" dirty="0"/>
              <a:t> </a:t>
            </a:r>
            <a:r>
              <a:rPr lang="en-US" sz="1800" b="0" dirty="0" err="1"/>
              <a:t>suurempia</a:t>
            </a:r>
            <a:r>
              <a:rPr lang="en-US" sz="1800" b="0" dirty="0"/>
              <a:t> </a:t>
            </a:r>
            <a:r>
              <a:rPr lang="en-US" sz="1800" b="0" dirty="0" err="1"/>
              <a:t>initiaaleja</a:t>
            </a:r>
            <a:r>
              <a:rPr lang="en-US" sz="1800" b="0" dirty="0"/>
              <a:t> </a:t>
            </a:r>
            <a:r>
              <a:rPr lang="en-US" sz="1800" b="0" dirty="0" err="1"/>
              <a:t>eli</a:t>
            </a:r>
            <a:r>
              <a:rPr lang="en-US" sz="1800" b="0" dirty="0"/>
              <a:t> </a:t>
            </a:r>
            <a:r>
              <a:rPr lang="en-US" sz="1800" b="0" dirty="0" err="1"/>
              <a:t>alkukirjaimia</a:t>
            </a:r>
            <a:r>
              <a:rPr lang="en-US" sz="1800" b="0" dirty="0"/>
              <a:t>, </a:t>
            </a:r>
            <a:r>
              <a:rPr lang="en-US" sz="1800" b="0" dirty="0" err="1"/>
              <a:t>jotka</a:t>
            </a:r>
            <a:r>
              <a:rPr lang="en-US" sz="1800" b="0" dirty="0"/>
              <a:t> on </a:t>
            </a:r>
            <a:r>
              <a:rPr lang="en-US" sz="1800" b="0" dirty="0" err="1"/>
              <a:t>koristeltu</a:t>
            </a:r>
            <a:r>
              <a:rPr lang="en-US" sz="1800" b="0" dirty="0"/>
              <a:t> </a:t>
            </a:r>
            <a:r>
              <a:rPr lang="en-US" sz="1800" b="0" dirty="0" err="1"/>
              <a:t>värillisin</a:t>
            </a:r>
            <a:r>
              <a:rPr lang="en-US" sz="1800" b="0" dirty="0"/>
              <a:t> </a:t>
            </a:r>
            <a:r>
              <a:rPr lang="en-US" sz="1800" b="0" dirty="0" err="1"/>
              <a:t>minia-tyyrikuvin</a:t>
            </a:r>
            <a:r>
              <a:rPr lang="en-US" sz="1800" b="0" dirty="0"/>
              <a:t>. </a:t>
            </a:r>
            <a:r>
              <a:rPr lang="fi-FI" sz="1800" b="0" dirty="0"/>
              <a:t>Näiden käsin koristeltujen alkukirjainten kuvituksella pyrittiin visualisoimaan tekstin sisältöä. </a:t>
            </a:r>
          </a:p>
          <a:p>
            <a:pPr algn="just">
              <a:lnSpc>
                <a:spcPct val="100000"/>
              </a:lnSpc>
            </a:pPr>
            <a:r>
              <a:rPr lang="fi-FI" sz="1800" b="0" dirty="0"/>
              <a:t>P</a:t>
            </a:r>
            <a:r>
              <a:rPr lang="en-US" sz="1800" b="0" dirty="0" err="1"/>
              <a:t>ergamenttilaitosten</a:t>
            </a:r>
            <a:r>
              <a:rPr lang="en-US" sz="1800" b="0" dirty="0"/>
              <a:t> </a:t>
            </a:r>
            <a:r>
              <a:rPr lang="en-US" sz="1800" b="0" dirty="0" err="1"/>
              <a:t>värityksessä</a:t>
            </a:r>
            <a:r>
              <a:rPr lang="en-US" sz="1800" b="0" dirty="0"/>
              <a:t> on </a:t>
            </a:r>
            <a:r>
              <a:rPr lang="en-US" sz="1800" b="0" dirty="0" err="1"/>
              <a:t>lisäksi</a:t>
            </a:r>
            <a:r>
              <a:rPr lang="en-US" sz="1800" b="0" dirty="0"/>
              <a:t> </a:t>
            </a:r>
            <a:r>
              <a:rPr lang="en-US" sz="1800" b="0" dirty="0" err="1"/>
              <a:t>käytetty</a:t>
            </a:r>
            <a:r>
              <a:rPr lang="en-US" sz="1800" b="0" dirty="0"/>
              <a:t> </a:t>
            </a:r>
            <a:r>
              <a:rPr lang="en-US" sz="1800" b="0" dirty="0" err="1"/>
              <a:t>lehtikultaa</a:t>
            </a:r>
            <a:r>
              <a:rPr lang="en-US" sz="1800" b="0" dirty="0"/>
              <a:t>. </a:t>
            </a:r>
            <a:r>
              <a:rPr lang="fi-FI" sz="1800" b="0" dirty="0" err="1"/>
              <a:t>Missale</a:t>
            </a:r>
            <a:r>
              <a:rPr lang="fi-FI" sz="1800" b="0" dirty="0"/>
              <a:t> </a:t>
            </a:r>
            <a:r>
              <a:rPr lang="fi-FI" sz="1800" b="0" dirty="0" err="1"/>
              <a:t>Aboense</a:t>
            </a:r>
            <a:r>
              <a:rPr lang="fi-FI" sz="1800" b="0" dirty="0"/>
              <a:t> onkin harvinaisen koristeltu verrattuna muihin samoihin aikoihin painettuihin messukirjoihin.</a:t>
            </a:r>
            <a:endParaRPr lang="en-US" sz="1800" b="0" dirty="0"/>
          </a:p>
        </p:txBody>
      </p:sp>
      <p:pic>
        <p:nvPicPr>
          <p:cNvPr id="5" name="Kuva 4" descr="Kuva, joka sisältää kohteen teksti, tekstiili&#10;&#10;Kuvaus luotu automaattisesti">
            <a:extLst>
              <a:ext uri="{FF2B5EF4-FFF2-40B4-BE49-F238E27FC236}">
                <a16:creationId xmlns:a16="http://schemas.microsoft.com/office/drawing/2014/main" id="{7D01F75B-29B5-4EBE-9684-43F823A25C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7465" y="822521"/>
            <a:ext cx="946325" cy="946325"/>
          </a:xfrm>
          <a:prstGeom prst="rect">
            <a:avLst/>
          </a:prstGeom>
        </p:spPr>
      </p:pic>
    </p:spTree>
    <p:extLst>
      <p:ext uri="{BB962C8B-B14F-4D97-AF65-F5344CB8AC3E}">
        <p14:creationId xmlns:p14="http://schemas.microsoft.com/office/powerpoint/2010/main" val="2431654975"/>
      </p:ext>
    </p:extLst>
  </p:cSld>
  <p:clrMapOvr>
    <a:masterClrMapping/>
  </p:clrMapOvr>
  <mc:AlternateContent xmlns:mc="http://schemas.openxmlformats.org/markup-compatibility/2006" xmlns:p14="http://schemas.microsoft.com/office/powerpoint/2010/main">
    <mc:Choice Requires="p14">
      <p:transition spd="slow" p14:dur="2000" advClick="0" advTm="30000">
        <p:fade/>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7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1767</TotalTime>
  <Words>1404</Words>
  <Application>Microsoft Office PowerPoint</Application>
  <PresentationFormat>Widescreen</PresentationFormat>
  <Paragraphs>69</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Lato</vt:lpstr>
      <vt:lpstr>Rockwell</vt:lpstr>
      <vt:lpstr>Office-teema</vt:lpstr>
      <vt:lpstr>MISSALE GOES DIGI!</vt:lpstr>
      <vt:lpstr>Ensimmäinen Suomea varten painettu kirja</vt:lpstr>
      <vt:lpstr>The first book printed for Finland</vt:lpstr>
      <vt:lpstr>PowerPoint Presentation</vt:lpstr>
      <vt:lpstr>Painetun messukirjan tulo Suomeen</vt:lpstr>
      <vt:lpstr>Mitä messukirja pitää sisällään</vt:lpstr>
      <vt:lpstr>The contents of the missal</vt:lpstr>
      <vt:lpstr>Messukirjan ulkoasu </vt:lpstr>
      <vt:lpstr>nitiaalit</vt:lpstr>
      <vt:lpstr>PowerPoint Presentation</vt:lpstr>
      <vt:lpstr>PowerPoint Presentation</vt:lpstr>
      <vt:lpstr>PowerPoint Presentation</vt:lpstr>
      <vt:lpstr>PowerPoint Presentation</vt:lpstr>
      <vt:lpstr>Missalen tie Jyväskylään</vt:lpstr>
      <vt:lpstr>Missale Aboense’s route to Jyväskylä</vt:lpstr>
      <vt:lpstr>oudintilikirjat</vt:lpstr>
      <vt:lpstr>ailiffs’ accounts</vt:lpstr>
      <vt:lpstr>Suomeen voudintilikirjat palasivat Haminan rauhassa vuonna 1809, jolloin ne palautettiin Ruotsin ja Venäjän laatiman rauhansopi-muksen perusteella.</vt:lpstr>
      <vt:lpstr>The bailiffs’ account books returned to Finland after the peace treaty of Hamina in 1809, as they were returned based on the treaty drawn up by Sweden and Russia</vt:lpstr>
      <vt:lpstr>Kesti kuitenkin muutamia vuosikymmeniä ennen kuin tilikirjojen kansilehtiin ja -täytteisiin alettiin kiinnittää enemmän huomiota. 1840-luvulla pergamenttilehtiä irrotettiin tilikirjojen ympäriltä, ja pergamenteista muodostettiin erillinen kokoelma, joka siirrettiin Helsingin yliopiston kirjastoon. </vt:lpstr>
      <vt:lpstr>Voutien merkinnät </vt:lpstr>
      <vt:lpstr>PowerPoint Presentation</vt:lpstr>
      <vt:lpstr>PowerPoint Presentation</vt:lpstr>
      <vt:lpstr>PowerPoint Presentation</vt:lpstr>
      <vt:lpstr>Missale Jyväskylässä</vt:lpstr>
      <vt:lpstr>The missal in Jyväskylä</vt:lpstr>
      <vt:lpstr>Missale goes digi!</vt:lpstr>
      <vt:lpstr>Missale digitoitiin tammikuussa 2022</vt:lpstr>
      <vt:lpstr>PowerPoint Presentation</vt:lpstr>
      <vt:lpstr>Missalen kuvaus Kokoelmakeskuksessa</vt:lpstr>
      <vt:lpstr>PowerPoint Presentation</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MISSALE GOES DIGI!</dc:title>
  <dc:creator>Montonen-Guillou, Outi</dc:creator>
  <cp:lastModifiedBy>Tourunen, Toni</cp:lastModifiedBy>
  <cp:revision>231</cp:revision>
  <dcterms:created xsi:type="dcterms:W3CDTF">2022-09-12T11:52:54Z</dcterms:created>
  <dcterms:modified xsi:type="dcterms:W3CDTF">2022-10-14T09:51:42Z</dcterms:modified>
</cp:coreProperties>
</file>